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548" r:id="rId2"/>
    <p:sldId id="650" r:id="rId3"/>
    <p:sldId id="651" r:id="rId4"/>
    <p:sldId id="652" r:id="rId5"/>
    <p:sldId id="653" r:id="rId6"/>
    <p:sldId id="654" r:id="rId7"/>
    <p:sldId id="655" r:id="rId8"/>
    <p:sldId id="657" r:id="rId9"/>
    <p:sldId id="656" r:id="rId10"/>
    <p:sldId id="658" r:id="rId11"/>
    <p:sldId id="659" r:id="rId12"/>
    <p:sldId id="642" r:id="rId13"/>
    <p:sldId id="633" r:id="rId14"/>
    <p:sldId id="635" r:id="rId15"/>
    <p:sldId id="625" r:id="rId16"/>
    <p:sldId id="641" r:id="rId17"/>
    <p:sldId id="649" r:id="rId18"/>
    <p:sldId id="661" r:id="rId19"/>
    <p:sldId id="660" r:id="rId20"/>
    <p:sldId id="643" r:id="rId21"/>
    <p:sldId id="662" r:id="rId22"/>
    <p:sldId id="644" r:id="rId23"/>
    <p:sldId id="539" r:id="rId24"/>
    <p:sldId id="542" r:id="rId25"/>
    <p:sldId id="541" r:id="rId26"/>
    <p:sldId id="544" r:id="rId27"/>
    <p:sldId id="552" r:id="rId28"/>
    <p:sldId id="561" r:id="rId29"/>
    <p:sldId id="560" r:id="rId30"/>
    <p:sldId id="559" r:id="rId31"/>
    <p:sldId id="545" r:id="rId32"/>
    <p:sldId id="567" r:id="rId33"/>
    <p:sldId id="614" r:id="rId34"/>
    <p:sldId id="615" r:id="rId35"/>
    <p:sldId id="617" r:id="rId36"/>
    <p:sldId id="618" r:id="rId37"/>
    <p:sldId id="568" r:id="rId38"/>
    <p:sldId id="663" r:id="rId39"/>
    <p:sldId id="573" r:id="rId40"/>
    <p:sldId id="566" r:id="rId41"/>
    <p:sldId id="586" r:id="rId42"/>
    <p:sldId id="587" r:id="rId43"/>
    <p:sldId id="585" r:id="rId44"/>
    <p:sldId id="572" r:id="rId45"/>
    <p:sldId id="664" r:id="rId46"/>
    <p:sldId id="562" r:id="rId47"/>
    <p:sldId id="583" r:id="rId48"/>
    <p:sldId id="540" r:id="rId49"/>
    <p:sldId id="667" r:id="rId50"/>
    <p:sldId id="578" r:id="rId51"/>
    <p:sldId id="596" r:id="rId52"/>
    <p:sldId id="577" r:id="rId53"/>
    <p:sldId id="665" r:id="rId54"/>
    <p:sldId id="607" r:id="rId55"/>
    <p:sldId id="595" r:id="rId56"/>
    <p:sldId id="597" r:id="rId57"/>
    <p:sldId id="594" r:id="rId58"/>
    <p:sldId id="629" r:id="rId59"/>
    <p:sldId id="637" r:id="rId60"/>
    <p:sldId id="553" r:id="rId61"/>
    <p:sldId id="589" r:id="rId62"/>
    <p:sldId id="591" r:id="rId63"/>
    <p:sldId id="590" r:id="rId64"/>
    <p:sldId id="619" r:id="rId65"/>
    <p:sldId id="666" r:id="rId66"/>
    <p:sldId id="616" r:id="rId67"/>
    <p:sldId id="599" r:id="rId68"/>
    <p:sldId id="600" r:id="rId69"/>
    <p:sldId id="631" r:id="rId70"/>
    <p:sldId id="601" r:id="rId71"/>
    <p:sldId id="602" r:id="rId72"/>
    <p:sldId id="603" r:id="rId73"/>
    <p:sldId id="592" r:id="rId74"/>
    <p:sldId id="606" r:id="rId75"/>
    <p:sldId id="605" r:id="rId76"/>
    <p:sldId id="608" r:id="rId77"/>
    <p:sldId id="638" r:id="rId78"/>
    <p:sldId id="639" r:id="rId79"/>
    <p:sldId id="632" r:id="rId80"/>
    <p:sldId id="640" r:id="rId81"/>
    <p:sldId id="634" r:id="rId82"/>
    <p:sldId id="620" r:id="rId83"/>
    <p:sldId id="668" r:id="rId84"/>
    <p:sldId id="622" r:id="rId85"/>
    <p:sldId id="623" r:id="rId86"/>
    <p:sldId id="627" r:id="rId87"/>
    <p:sldId id="628" r:id="rId88"/>
    <p:sldId id="624" r:id="rId89"/>
    <p:sldId id="580" r:id="rId90"/>
    <p:sldId id="581" r:id="rId91"/>
    <p:sldId id="554" r:id="rId92"/>
    <p:sldId id="612" r:id="rId93"/>
    <p:sldId id="556" r:id="rId94"/>
    <p:sldId id="613" r:id="rId95"/>
    <p:sldId id="609" r:id="rId96"/>
    <p:sldId id="610" r:id="rId97"/>
    <p:sldId id="611" r:id="rId98"/>
    <p:sldId id="557" r:id="rId99"/>
    <p:sldId id="630" r:id="rId100"/>
    <p:sldId id="593" r:id="rId101"/>
    <p:sldId id="558" r:id="rId102"/>
    <p:sldId id="549" r:id="rId103"/>
    <p:sldId id="550" r:id="rId104"/>
    <p:sldId id="543" r:id="rId105"/>
    <p:sldId id="546" r:id="rId106"/>
    <p:sldId id="512" r:id="rId107"/>
    <p:sldId id="514" r:id="rId108"/>
    <p:sldId id="513" r:id="rId109"/>
    <p:sldId id="536" r:id="rId110"/>
    <p:sldId id="537" r:id="rId111"/>
    <p:sldId id="579" r:id="rId112"/>
    <p:sldId id="584" r:id="rId113"/>
    <p:sldId id="598" r:id="rId114"/>
  </p:sldIdLst>
  <p:sldSz cx="9144000" cy="6858000" type="screen4x3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E8D5"/>
    <a:srgbClr val="9966FF"/>
    <a:srgbClr val="CDFE54"/>
    <a:srgbClr val="CCFF33"/>
    <a:srgbClr val="9EB9DA"/>
    <a:srgbClr val="F8FFE5"/>
    <a:srgbClr val="FFCCFF"/>
    <a:srgbClr val="F1FFC9"/>
    <a:srgbClr val="CCE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68" autoAdjust="0"/>
    <p:restoredTop sz="94580" autoAdjust="0"/>
  </p:normalViewPr>
  <p:slideViewPr>
    <p:cSldViewPr>
      <p:cViewPr>
        <p:scale>
          <a:sx n="66" d="100"/>
          <a:sy n="66" d="100"/>
        </p:scale>
        <p:origin x="-1248" y="-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93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7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r">
              <a:defRPr sz="1300"/>
            </a:lvl1pPr>
          </a:lstStyle>
          <a:p>
            <a:fld id="{E232DB28-E487-4B7E-B5B5-90EC5143F3E3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r">
              <a:defRPr sz="1300"/>
            </a:lvl1pPr>
          </a:lstStyle>
          <a:p>
            <a:fld id="{8A6FFDB6-6C08-4DEB-A095-70B6261A40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6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7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r">
              <a:defRPr sz="1300"/>
            </a:lvl1pPr>
          </a:lstStyle>
          <a:p>
            <a:fld id="{4CAE43BE-BEB6-4AED-98C1-2EC682663CCE}" type="datetimeFigureOut">
              <a:rPr lang="it-IT" smtClean="0"/>
              <a:t>18/10/2018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2" tIns="47772" rIns="95542" bIns="47772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158"/>
            <a:ext cx="5438140" cy="4466987"/>
          </a:xfrm>
          <a:prstGeom prst="rect">
            <a:avLst/>
          </a:prstGeom>
        </p:spPr>
        <p:txBody>
          <a:bodyPr vert="horz" lIns="95542" tIns="47772" rIns="95542" bIns="47772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r">
              <a:defRPr sz="1300"/>
            </a:lvl1pPr>
          </a:lstStyle>
          <a:p>
            <a:fld id="{26B0190B-266A-438C-A0DE-6C785026B5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08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7BCA-1BD6-4088-AD2A-BE639F0F39D5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925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34F8-32E9-49DF-BA3C-8AA0D851945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35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851F-41CF-4745-927D-8AA18F212ADA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0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9563-758E-4B0E-AC3B-1AF5DA88B9CC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55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9540-2BA2-45CD-82C3-D0CC72C990A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1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886-80C1-46A8-B25C-07CE739090F9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29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105-E736-40BB-AF44-F15DBF7C5CA2}" type="datetime1">
              <a:rPr lang="it-IT" smtClean="0"/>
              <a:t>18/10/2018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15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4075-ED2E-481E-A4D2-7D528EC6B761}" type="datetime1">
              <a:rPr lang="it-IT" smtClean="0"/>
              <a:t>18/10/2018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5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1FAD-6DD3-4A6C-AEFB-26C30B132894}" type="datetime1">
              <a:rPr lang="it-IT" smtClean="0"/>
              <a:t>18/10/2018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945B-CCCD-4F72-BFFE-297AEAEEECEA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51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646E-EF67-4FA3-82DA-70946EC14EAF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30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0F23-F781-4B48-A929-7D0E7A259D1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95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disruptive-technology" TargetMode="External"/><Relationship Id="rId2" Type="http://schemas.openxmlformats.org/officeDocument/2006/relationships/hyperlink" Target="https://searchcio.techtarget.com/definition/value-proposition-VP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nk_(software)" TargetMode="External"/><Relationship Id="rId7" Type="http://schemas.openxmlformats.org/officeDocument/2006/relationships/hyperlink" Target="https://en.wikipedia.org/wiki/Extreme_programmi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ontinuous_integration#cite_note-2" TargetMode="External"/><Relationship Id="rId5" Type="http://schemas.openxmlformats.org/officeDocument/2006/relationships/hyperlink" Target="https://en.wikipedia.org/wiki/Booch_method" TargetMode="External"/><Relationship Id="rId4" Type="http://schemas.openxmlformats.org/officeDocument/2006/relationships/hyperlink" Target="https://en.wikipedia.org/wiki/Grady_Boo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osquitto.org/" TargetMode="External"/><Relationship Id="rId2" Type="http://schemas.openxmlformats.org/officeDocument/2006/relationships/hyperlink" Target="https://en.wikipedia.org/wiki/MQ_Telemetry_Transpor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qtt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ular_programming" TargetMode="External"/><Relationship Id="rId3" Type="http://schemas.openxmlformats.org/officeDocument/2006/relationships/hyperlink" Target="https://en.wikipedia.org/wiki/Service-oriented_architecture" TargetMode="External"/><Relationship Id="rId7" Type="http://schemas.openxmlformats.org/officeDocument/2006/relationships/hyperlink" Target="https://en.wikipedia.org/wiki/Protocol_(computing)" TargetMode="External"/><Relationship Id="rId12" Type="http://schemas.openxmlformats.org/officeDocument/2006/relationships/hyperlink" Target="https://en.wikipedia.org/wiki/Continuous_delivery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ervice_granularity_principle" TargetMode="External"/><Relationship Id="rId11" Type="http://schemas.openxmlformats.org/officeDocument/2006/relationships/hyperlink" Target="https://en.wikipedia.org/wiki/Refactoring" TargetMode="External"/><Relationship Id="rId5" Type="http://schemas.openxmlformats.org/officeDocument/2006/relationships/hyperlink" Target="https://en.wikipedia.org/wiki/Coupling_(computer_programming)" TargetMode="External"/><Relationship Id="rId10" Type="http://schemas.openxmlformats.org/officeDocument/2006/relationships/hyperlink" Target="https://en.wikipedia.org/w/index.php?title=Deployment_(software)&amp;action=edit&amp;redlink=1" TargetMode="External"/><Relationship Id="rId4" Type="http://schemas.openxmlformats.org/officeDocument/2006/relationships/hyperlink" Target="https://en.wikipedia.org/wiki/Application_(computing)" TargetMode="External"/><Relationship Id="rId9" Type="http://schemas.openxmlformats.org/officeDocument/2006/relationships/hyperlink" Target="https://en.wikipedia.org/w/index.php?title=Development_(software)&amp;action=edit&amp;redlink=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zeromq.or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ache_HTTP_Server" TargetMode="External"/><Relationship Id="rId13" Type="http://schemas.openxmlformats.org/officeDocument/2006/relationships/hyperlink" Target="https://en.wikipedia.org/wiki/Free_and_open-source_software" TargetMode="External"/><Relationship Id="rId18" Type="http://schemas.openxmlformats.org/officeDocument/2006/relationships/hyperlink" Target="https://en.wikipedia.org/wiki/MongoDB" TargetMode="External"/><Relationship Id="rId3" Type="http://schemas.openxmlformats.org/officeDocument/2006/relationships/hyperlink" Target="https://en.wikipedia.org/wiki/Acronym" TargetMode="External"/><Relationship Id="rId21" Type="http://schemas.openxmlformats.org/officeDocument/2006/relationships/hyperlink" Target="https://en.wikipedia.org/wiki/Angular_(application_platform)" TargetMode="External"/><Relationship Id="rId7" Type="http://schemas.openxmlformats.org/officeDocument/2006/relationships/hyperlink" Target="https://en.wikipedia.org/wiki/Operating_system" TargetMode="External"/><Relationship Id="rId12" Type="http://schemas.openxmlformats.org/officeDocument/2006/relationships/hyperlink" Target="https://en.wikipedia.org/wiki/Programming_language" TargetMode="External"/><Relationship Id="rId17" Type="http://schemas.openxmlformats.org/officeDocument/2006/relationships/hyperlink" Target="https://en.wikipedia.org/wiki/Web_application" TargetMode="External"/><Relationship Id="rId2" Type="http://schemas.openxmlformats.org/officeDocument/2006/relationships/hyperlink" Target="https://en.wikipedia.org/wiki/Solution_stack" TargetMode="External"/><Relationship Id="rId16" Type="http://schemas.openxmlformats.org/officeDocument/2006/relationships/hyperlink" Target="https://en.wikipedia.org/wiki/Dynamic_web_page" TargetMode="External"/><Relationship Id="rId20" Type="http://schemas.openxmlformats.org/officeDocument/2006/relationships/hyperlink" Target="https://en.wikipedia.org/wiki/AngularJ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nux" TargetMode="External"/><Relationship Id="rId11" Type="http://schemas.openxmlformats.org/officeDocument/2006/relationships/hyperlink" Target="https://en.wikipedia.org/wiki/PHP" TargetMode="External"/><Relationship Id="rId24" Type="http://schemas.openxmlformats.org/officeDocument/2006/relationships/hyperlink" Target="https://en.wikipedia.org/wiki/Client-side" TargetMode="External"/><Relationship Id="rId5" Type="http://schemas.openxmlformats.org/officeDocument/2006/relationships/hyperlink" Target="https://en.wikipedia.org/wiki/GNU" TargetMode="External"/><Relationship Id="rId15" Type="http://schemas.openxmlformats.org/officeDocument/2006/relationships/hyperlink" Target="https://en.wikipedia.org/wiki/Software_stack" TargetMode="External"/><Relationship Id="rId23" Type="http://schemas.openxmlformats.org/officeDocument/2006/relationships/hyperlink" Target="https://en.wikipedia.org/wiki/Server-side" TargetMode="External"/><Relationship Id="rId10" Type="http://schemas.openxmlformats.org/officeDocument/2006/relationships/hyperlink" Target="https://en.wikipedia.org/wiki/Relational_database_management_system" TargetMode="External"/><Relationship Id="rId19" Type="http://schemas.openxmlformats.org/officeDocument/2006/relationships/hyperlink" Target="https://en.wikipedia.org/wiki/Express.js" TargetMode="External"/><Relationship Id="rId4" Type="http://schemas.openxmlformats.org/officeDocument/2006/relationships/hyperlink" Target="https://en.wikipedia.org/wiki/Open-source" TargetMode="External"/><Relationship Id="rId9" Type="http://schemas.openxmlformats.org/officeDocument/2006/relationships/hyperlink" Target="https://en.wikipedia.org/wiki/MySQL" TargetMode="External"/><Relationship Id="rId14" Type="http://schemas.openxmlformats.org/officeDocument/2006/relationships/hyperlink" Target="https://en.wikipedia.org/wiki/JavaScript" TargetMode="External"/><Relationship Id="rId22" Type="http://schemas.openxmlformats.org/officeDocument/2006/relationships/hyperlink" Target="https://en.wikipedia.org/wiki/Node.j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localhost:8080/Led" TargetMode="Externa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nectivity.org/" TargetMode="External"/><Relationship Id="rId2" Type="http://schemas.openxmlformats.org/officeDocument/2006/relationships/hyperlink" Target="http://www.ii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cfoundation.org/" TargetMode="External"/><Relationship Id="rId4" Type="http://schemas.openxmlformats.org/officeDocument/2006/relationships/hyperlink" Target="https://www.openfogconsortium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oop</a:t>
            </a:r>
            <a:r>
              <a:rPr lang="it-IT" dirty="0"/>
              <a:t> to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systems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A </a:t>
            </a:r>
            <a:r>
              <a:rPr lang="it-IT" sz="2800" dirty="0" err="1" smtClean="0"/>
              <a:t>simple</a:t>
            </a:r>
            <a:r>
              <a:rPr lang="it-IT" sz="2800" dirty="0" smtClean="0"/>
              <a:t> (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simplistic</a:t>
            </a:r>
            <a:r>
              <a:rPr lang="it-IT" sz="2800" dirty="0" smtClean="0"/>
              <a:t>) case-</a:t>
            </a:r>
            <a:r>
              <a:rPr lang="it-IT" sz="2800" dirty="0" err="1" smtClean="0"/>
              <a:t>study</a:t>
            </a:r>
            <a:endParaRPr lang="en-GB" sz="2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12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digital</a:t>
            </a:r>
            <a:r>
              <a:rPr lang="it-IT" dirty="0" smtClean="0"/>
              <a:t> </a:t>
            </a:r>
            <a:r>
              <a:rPr lang="it-IT" dirty="0" err="1" smtClean="0"/>
              <a:t>disruption</a:t>
            </a:r>
            <a:r>
              <a:rPr lang="it-IT" dirty="0" smtClean="0"/>
              <a:t> 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Digital disruption is the change that occurs when new digital technologies and business models affect the </a:t>
            </a:r>
            <a:r>
              <a:rPr lang="en-GB" u="sng" dirty="0">
                <a:hlinkClick r:id="rId2"/>
              </a:rPr>
              <a:t>value proposition</a:t>
            </a:r>
            <a:r>
              <a:rPr lang="en-GB" dirty="0"/>
              <a:t> of existing goods and services</a:t>
            </a:r>
            <a:r>
              <a:rPr lang="en-GB" dirty="0" smtClean="0"/>
              <a:t>.</a:t>
            </a:r>
          </a:p>
          <a:p>
            <a:pPr algn="just"/>
            <a:r>
              <a:rPr lang="en-GB" dirty="0"/>
              <a:t>It is often confused with the term </a:t>
            </a:r>
            <a:r>
              <a:rPr lang="en-GB" u="sng" dirty="0">
                <a:hlinkClick r:id="rId3"/>
              </a:rPr>
              <a:t>disruptive technology</a:t>
            </a:r>
            <a:r>
              <a:rPr lang="en-GB" dirty="0"/>
              <a:t>, a term coined by Harvard Business School professor Clayton M. Christensen to describe a new technology that displaces an established technology.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645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100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646632" y="1252526"/>
            <a:ext cx="2102563" cy="3270121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143" idx="1"/>
          </p:cNvCxnSpPr>
          <p:nvPr/>
        </p:nvCxnSpPr>
        <p:spPr>
          <a:xfrm>
            <a:off x="1652116" y="4585768"/>
            <a:ext cx="666584" cy="8889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44743" y="3938868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563330" y="455399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818248" y="4245053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grpSp>
        <p:nvGrpSpPr>
          <p:cNvPr id="67" name="Gruppo 66"/>
          <p:cNvGrpSpPr/>
          <p:nvPr/>
        </p:nvGrpSpPr>
        <p:grpSpPr>
          <a:xfrm>
            <a:off x="6553659" y="2336840"/>
            <a:ext cx="2038273" cy="1101493"/>
            <a:chOff x="344743" y="3938868"/>
            <a:chExt cx="1307373" cy="1101493"/>
          </a:xfrm>
        </p:grpSpPr>
        <p:sp>
          <p:nvSpPr>
            <p:cNvPr id="70" name="Ovale 69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serverHttpToCoap.js</a:t>
              </a:r>
            </a:p>
          </p:txBody>
        </p:sp>
        <p:sp>
          <p:nvSpPr>
            <p:cNvPr id="75" name="CasellaDiTesto 74"/>
            <p:cNvSpPr txBox="1"/>
            <p:nvPr/>
          </p:nvSpPr>
          <p:spPr>
            <a:xfrm>
              <a:off x="777213" y="3938868"/>
              <a:ext cx="398892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8080</a:t>
              </a:r>
              <a:endParaRPr lang="it-IT" sz="1600" dirty="0"/>
            </a:p>
          </p:txBody>
        </p:sp>
      </p:grp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114222" y="672601"/>
            <a:ext cx="692842" cy="6224306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88" y="2066268"/>
            <a:ext cx="1922637" cy="87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tangolo 13"/>
          <p:cNvSpPr/>
          <p:nvPr/>
        </p:nvSpPr>
        <p:spPr>
          <a:xfrm>
            <a:off x="685067" y="522268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6109307" y="267539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87" name="Rettangolo 86"/>
          <p:cNvSpPr/>
          <p:nvPr/>
        </p:nvSpPr>
        <p:spPr>
          <a:xfrm>
            <a:off x="3382539" y="5472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776997" y="5285473"/>
            <a:ext cx="202375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server</a:t>
            </a:r>
          </a:p>
        </p:txBody>
      </p:sp>
    </p:spTree>
    <p:extLst>
      <p:ext uri="{BB962C8B-B14F-4D97-AF65-F5344CB8AC3E}">
        <p14:creationId xmlns:p14="http://schemas.microsoft.com/office/powerpoint/2010/main" val="16290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547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102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011871"/>
            <a:ext cx="763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it.unibo.coap.examples</a:t>
            </a:r>
            <a:endParaRPr lang="en-GB" sz="1400" dirty="0"/>
          </a:p>
          <a:p>
            <a:r>
              <a:rPr lang="en-GB" sz="1400" dirty="0"/>
              <a:t>C:\Didattica2018Work\iss2018Lab\it.unibo.coap\src\it\unibo\coap\examples\ExampleCrossProxy.java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31992" y="62068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755576" y="1826768"/>
            <a:ext cx="688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C:\Didattica2018Work\iss2018Lab\it.unibo.bls18\nodeCode\proxy.js</a:t>
            </a:r>
          </a:p>
        </p:txBody>
      </p:sp>
      <p:sp>
        <p:nvSpPr>
          <p:cNvPr id="7" name="Rettangolo 6"/>
          <p:cNvSpPr/>
          <p:nvPr/>
        </p:nvSpPr>
        <p:spPr>
          <a:xfrm>
            <a:off x="740804" y="2898303"/>
            <a:ext cx="397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https://www.npmjs.com/package/ponte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703216" y="108576"/>
            <a:ext cx="3758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5400" dirty="0"/>
              <a:t>http to </a:t>
            </a:r>
            <a:r>
              <a:rPr lang="it-IT" sz="5400" dirty="0" err="1"/>
              <a:t>CoAP</a:t>
            </a:r>
            <a:endParaRPr lang="en-GB" sz="5400" dirty="0"/>
          </a:p>
        </p:txBody>
      </p:sp>
      <p:sp>
        <p:nvSpPr>
          <p:cNvPr id="9" name="Rettangolo 8"/>
          <p:cNvSpPr/>
          <p:nvPr/>
        </p:nvSpPr>
        <p:spPr>
          <a:xfrm>
            <a:off x="323528" y="3450941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C:\Didattica\Californium\californium\demo-apps\cf-benchmark\src\main\java\org\eclipse\californium\benchmark\BenchmarkServer.java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93064" y="4293096"/>
            <a:ext cx="82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C:\Didattica2018Work\iss2018Lab\it.unibo.coap\src\it\unibo\coap\examples\CoapClientForLocal.java</a:t>
            </a:r>
          </a:p>
        </p:txBody>
      </p:sp>
    </p:spTree>
    <p:extLst>
      <p:ext uri="{BB962C8B-B14F-4D97-AF65-F5344CB8AC3E}">
        <p14:creationId xmlns:p14="http://schemas.microsoft.com/office/powerpoint/2010/main" val="1740829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103</a:t>
            </a:fld>
            <a:endParaRPr lang="it-IT"/>
          </a:p>
        </p:txBody>
      </p:sp>
      <p:pic>
        <p:nvPicPr>
          <p:cNvPr id="9218" name="Picture 2" descr="HTTP-to_CoAP Mapping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524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-to-CoAP proxy acting as (a) reverse proxy and (b) origin server.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80962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05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/>
          <p:cNvSpPr/>
          <p:nvPr/>
        </p:nvSpPr>
        <p:spPr>
          <a:xfrm>
            <a:off x="238375" y="4370867"/>
            <a:ext cx="3022189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FrontEnd</a:t>
            </a:r>
            <a:endParaRPr lang="en-GB" sz="1400" dirty="0"/>
          </a:p>
        </p:txBody>
      </p:sp>
      <p:sp>
        <p:nvSpPr>
          <p:cNvPr id="6" name="Ovale 5"/>
          <p:cNvSpPr/>
          <p:nvPr/>
        </p:nvSpPr>
        <p:spPr>
          <a:xfrm>
            <a:off x="4167233" y="536536"/>
            <a:ext cx="1990839" cy="14437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Connettore 2 6"/>
          <p:cNvCxnSpPr/>
          <p:nvPr/>
        </p:nvCxnSpPr>
        <p:spPr>
          <a:xfrm flipH="1" flipV="1">
            <a:off x="5455640" y="562710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3721865" y="1050601"/>
            <a:ext cx="571277" cy="384613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/>
              <a:t>5683</a:t>
            </a:r>
            <a:endParaRPr lang="it-IT" sz="16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104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4439373" y="1039706"/>
            <a:ext cx="150009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ResourceModel</a:t>
            </a:r>
            <a:endParaRPr lang="it-IT" sz="1400" dirty="0"/>
          </a:p>
        </p:txBody>
      </p:sp>
      <p:cxnSp>
        <p:nvCxnSpPr>
          <p:cNvPr id="16" name="Connettore 4 15"/>
          <p:cNvCxnSpPr>
            <a:stCxn id="35" idx="3"/>
            <a:endCxn id="9" idx="2"/>
          </p:cNvCxnSpPr>
          <p:nvPr/>
        </p:nvCxnSpPr>
        <p:spPr>
          <a:xfrm flipV="1">
            <a:off x="2781087" y="1435214"/>
            <a:ext cx="1226417" cy="337261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3391265" y="1690739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cxnSp>
        <p:nvCxnSpPr>
          <p:cNvPr id="18" name="Connettore 1 17"/>
          <p:cNvCxnSpPr/>
          <p:nvPr/>
        </p:nvCxnSpPr>
        <p:spPr>
          <a:xfrm flipH="1">
            <a:off x="3394295" y="280416"/>
            <a:ext cx="30725" cy="5808391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o 19"/>
          <p:cNvGrpSpPr/>
          <p:nvPr/>
        </p:nvGrpSpPr>
        <p:grpSpPr>
          <a:xfrm>
            <a:off x="6909789" y="844207"/>
            <a:ext cx="914400" cy="914400"/>
            <a:chOff x="7998922" y="2800130"/>
            <a:chExt cx="914400" cy="914400"/>
          </a:xfrm>
        </p:grpSpPr>
        <p:grpSp>
          <p:nvGrpSpPr>
            <p:cNvPr id="21" name="Gruppo 20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23" name="Nuvola 22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CasellaDiTesto 23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22" name="CasellaDiTesto 21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6041129" y="1706859"/>
            <a:ext cx="788824" cy="272100"/>
            <a:chOff x="346851" y="5561985"/>
            <a:chExt cx="788824" cy="272100"/>
          </a:xfrm>
        </p:grpSpPr>
        <p:sp>
          <p:nvSpPr>
            <p:cNvPr id="28" name="Figura a mano libera 2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9" name="Connettore 2 28"/>
            <p:cNvCxnSpPr>
              <a:stCxn id="2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29"/>
          <p:cNvSpPr/>
          <p:nvPr/>
        </p:nvSpPr>
        <p:spPr>
          <a:xfrm>
            <a:off x="6426046" y="1874092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297298" y="2722947"/>
            <a:ext cx="6974410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to the </a:t>
            </a:r>
            <a:r>
              <a:rPr lang="it-IT" dirty="0" err="1"/>
              <a:t>resource</a:t>
            </a:r>
            <a:r>
              <a:rPr lang="it-IT" dirty="0"/>
              <a:t> model(s)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 of  </a:t>
            </a:r>
            <a:r>
              <a:rPr lang="it-IT" dirty="0" err="1"/>
              <a:t>message-passing</a:t>
            </a:r>
            <a:r>
              <a:rPr lang="it-IT" dirty="0"/>
              <a:t> </a:t>
            </a:r>
            <a:r>
              <a:rPr lang="it-IT" dirty="0" err="1"/>
              <a:t>interaction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717851" y="455579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41" name="Ovale 40"/>
          <p:cNvSpPr/>
          <p:nvPr/>
        </p:nvSpPr>
        <p:spPr>
          <a:xfrm>
            <a:off x="179512" y="220736"/>
            <a:ext cx="2334112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(Remote)</a:t>
            </a:r>
          </a:p>
          <a:p>
            <a:pPr algn="ctr"/>
            <a:r>
              <a:rPr lang="en-GB" sz="1400" dirty="0" err="1"/>
              <a:t>ResourceObserver</a:t>
            </a:r>
            <a:endParaRPr lang="en-GB" sz="1400" dirty="0"/>
          </a:p>
        </p:txBody>
      </p:sp>
      <p:cxnSp>
        <p:nvCxnSpPr>
          <p:cNvPr id="43" name="Connettore 2 42"/>
          <p:cNvCxnSpPr>
            <a:stCxn id="4" idx="3"/>
            <a:endCxn id="23" idx="2"/>
          </p:cNvCxnSpPr>
          <p:nvPr/>
        </p:nvCxnSpPr>
        <p:spPr>
          <a:xfrm>
            <a:off x="5939467" y="1291734"/>
            <a:ext cx="973158" cy="96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/>
          <p:cNvCxnSpPr>
            <a:stCxn id="41" idx="6"/>
            <a:endCxn id="9" idx="0"/>
          </p:cNvCxnSpPr>
          <p:nvPr/>
        </p:nvCxnSpPr>
        <p:spPr>
          <a:xfrm>
            <a:off x="2513624" y="657696"/>
            <a:ext cx="1493880" cy="39290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2513624" y="700259"/>
            <a:ext cx="44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</p:txBody>
      </p:sp>
      <p:sp>
        <p:nvSpPr>
          <p:cNvPr id="49" name="Ovale 48"/>
          <p:cNvSpPr/>
          <p:nvPr/>
        </p:nvSpPr>
        <p:spPr>
          <a:xfrm>
            <a:off x="4609852" y="5373216"/>
            <a:ext cx="2519924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Application </a:t>
            </a:r>
            <a:r>
              <a:rPr lang="en-GB" sz="1400" dirty="0" err="1"/>
              <a:t>FrontEnd</a:t>
            </a:r>
            <a:endParaRPr lang="en-GB" sz="1400" dirty="0"/>
          </a:p>
          <a:p>
            <a:pPr algn="ctr"/>
            <a:r>
              <a:rPr lang="it-IT" sz="1400" dirty="0"/>
              <a:t>(</a:t>
            </a:r>
            <a:r>
              <a:rPr lang="en-GB" sz="1400" dirty="0" err="1"/>
              <a:t>ResourceObserver</a:t>
            </a:r>
            <a:r>
              <a:rPr lang="en-GB" sz="1400" dirty="0"/>
              <a:t>)</a:t>
            </a:r>
          </a:p>
        </p:txBody>
      </p:sp>
      <p:cxnSp>
        <p:nvCxnSpPr>
          <p:cNvPr id="50" name="Connettore 4 49"/>
          <p:cNvCxnSpPr>
            <a:stCxn id="49" idx="2"/>
            <a:endCxn id="35" idx="2"/>
          </p:cNvCxnSpPr>
          <p:nvPr/>
        </p:nvCxnSpPr>
        <p:spPr>
          <a:xfrm rot="10800000">
            <a:off x="1749470" y="5059856"/>
            <a:ext cx="2860383" cy="750321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arrotondato 63"/>
          <p:cNvSpPr/>
          <p:nvPr/>
        </p:nvSpPr>
        <p:spPr>
          <a:xfrm>
            <a:off x="7129776" y="3309399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66" name="Connettore 4 65"/>
          <p:cNvCxnSpPr>
            <a:stCxn id="4" idx="2"/>
            <a:endCxn id="64" idx="0"/>
          </p:cNvCxnSpPr>
          <p:nvPr/>
        </p:nvCxnSpPr>
        <p:spPr>
          <a:xfrm rot="16200000" flipH="1">
            <a:off x="5685200" y="1047981"/>
            <a:ext cx="1765637" cy="275719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4 69"/>
          <p:cNvCxnSpPr>
            <a:stCxn id="49" idx="6"/>
            <a:endCxn id="64" idx="2"/>
          </p:cNvCxnSpPr>
          <p:nvPr/>
        </p:nvCxnSpPr>
        <p:spPr>
          <a:xfrm flipV="1">
            <a:off x="7129776" y="3813455"/>
            <a:ext cx="816841" cy="19967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4 71"/>
          <p:cNvCxnSpPr>
            <a:stCxn id="56" idx="6"/>
            <a:endCxn id="64" idx="2"/>
          </p:cNvCxnSpPr>
          <p:nvPr/>
        </p:nvCxnSpPr>
        <p:spPr>
          <a:xfrm flipV="1">
            <a:off x="3260564" y="3813455"/>
            <a:ext cx="4686053" cy="9943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5661080" y="4551083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4" name="Rettangolo 73"/>
          <p:cNvSpPr/>
          <p:nvPr/>
        </p:nvSpPr>
        <p:spPr>
          <a:xfrm>
            <a:off x="7037411" y="5203288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8046594" y="2850248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publish</a:t>
            </a:r>
          </a:p>
        </p:txBody>
      </p:sp>
      <p:cxnSp>
        <p:nvCxnSpPr>
          <p:cNvPr id="77" name="Connettore 2 76"/>
          <p:cNvCxnSpPr/>
          <p:nvPr/>
        </p:nvCxnSpPr>
        <p:spPr>
          <a:xfrm flipH="1" flipV="1">
            <a:off x="1763688" y="223152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576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114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106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89979" y="249138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43640" y="295339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53004" y="184331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84080" y="1504760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75507" y="87375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98199" y="134010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812481" y="326522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99424" y="333621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19112" y="364655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26633" y="385364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27" name="Gruppo 26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8" name="Nuvola 27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CasellaDiTesto 28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31" name="Connettore 4 30"/>
          <p:cNvCxnSpPr>
            <a:stCxn id="28" idx="0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98922" y="280013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707936" y="325733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26544" y="300441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45711" y="427209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33857" y="393016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32" grpId="0"/>
      <p:bldP spid="4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70084" y="475361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107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26" name="Connettore 4 25"/>
          <p:cNvCxnSpPr>
            <a:stCxn id="20" idx="0"/>
            <a:endCxn id="4" idx="1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7566259" y="3228279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ttangolo 49"/>
          <p:cNvSpPr/>
          <p:nvPr/>
        </p:nvSpPr>
        <p:spPr>
          <a:xfrm>
            <a:off x="7773780" y="3435371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507410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6619" y="3121557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558946" y="4942718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5705162" y="4272091"/>
            <a:ext cx="1341253" cy="1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8199" y="873753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9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9" grpId="0"/>
      <p:bldP spid="50" grpId="0"/>
      <p:bldP spid="55" grpId="0" animBg="1"/>
      <p:bldP spid="60" grpId="0" animBg="1"/>
      <p:bldP spid="8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07851" y="428875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108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43116" y="2894702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35966" y="1750342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27746" y="2444900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698102" y="2437974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54848" y="2761538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35966" y="1411788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45703" y="3218738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3981407" y="2906907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LedResourceGofObserver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50248" y="3218738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37191" y="3289728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090771" y="1796828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21847" y="1458274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6296505" y="3514600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460924"/>
            <a:ext cx="1904018" cy="6879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2314386" y="3075071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4496714" y="4900425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4640832" y="4227702"/>
            <a:ext cx="1345446" cy="12700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13274" y="827267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279527" y="1293614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00239" y="428875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682470" y="2965819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814146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03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Software production</a:t>
            </a:r>
            <a:endParaRPr lang="en-GB" dirty="0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611560" y="3886200"/>
            <a:ext cx="7776864" cy="1752600"/>
          </a:xfrm>
        </p:spPr>
        <p:txBody>
          <a:bodyPr/>
          <a:lstStyle/>
          <a:p>
            <a:pPr algn="just"/>
            <a:r>
              <a:rPr lang="it-IT" dirty="0" err="1" smtClean="0"/>
              <a:t>Iteration</a:t>
            </a:r>
            <a:r>
              <a:rPr lang="it-IT" dirty="0" smtClean="0"/>
              <a:t> </a:t>
            </a:r>
            <a:r>
              <a:rPr lang="it-IT" dirty="0" err="1" smtClean="0"/>
              <a:t>among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, </a:t>
            </a:r>
            <a:r>
              <a:rPr lang="it-IT" dirty="0" err="1" smtClean="0"/>
              <a:t>project</a:t>
            </a:r>
            <a:r>
              <a:rPr lang="it-IT" dirty="0" smtClean="0"/>
              <a:t>, </a:t>
            </a:r>
            <a:r>
              <a:rPr lang="it-IT" dirty="0" err="1" smtClean="0"/>
              <a:t>implementation</a:t>
            </a:r>
            <a:r>
              <a:rPr lang="it-IT" dirty="0" smtClean="0"/>
              <a:t>, delivery, </a:t>
            </a:r>
            <a:r>
              <a:rPr lang="it-IT" dirty="0" err="1" smtClean="0"/>
              <a:t>maintenance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8289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110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6824560" y="2613257"/>
            <a:ext cx="1801538" cy="751438"/>
            <a:chOff x="2244702" y="733346"/>
            <a:chExt cx="1801538" cy="751438"/>
          </a:xfrm>
        </p:grpSpPr>
        <p:sp>
          <p:nvSpPr>
            <p:cNvPr id="4" name="Rettangolo 3"/>
            <p:cNvSpPr/>
            <p:nvPr/>
          </p:nvSpPr>
          <p:spPr>
            <a:xfrm>
              <a:off x="2822104" y="939915"/>
              <a:ext cx="1224136" cy="5448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en-GB" dirty="0"/>
            </a:p>
          </p:txBody>
        </p:sp>
        <p:sp>
          <p:nvSpPr>
            <p:cNvPr id="6" name="Ovale 5"/>
            <p:cNvSpPr/>
            <p:nvPr/>
          </p:nvSpPr>
          <p:spPr>
            <a:xfrm>
              <a:off x="2483768" y="1124744"/>
              <a:ext cx="338336" cy="3600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2244702" y="73334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ILed</a:t>
              </a:r>
              <a:endParaRPr lang="en-GB" dirty="0"/>
            </a:p>
          </p:txBody>
        </p:sp>
      </p:grpSp>
      <p:sp>
        <p:nvSpPr>
          <p:cNvPr id="10" name="Rettangolo 9"/>
          <p:cNvSpPr/>
          <p:nvPr/>
        </p:nvSpPr>
        <p:spPr>
          <a:xfrm>
            <a:off x="4106880" y="2077759"/>
            <a:ext cx="2399306" cy="569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10" idx="3"/>
            <a:endCxn id="4" idx="0"/>
          </p:cNvCxnSpPr>
          <p:nvPr/>
        </p:nvCxnSpPr>
        <p:spPr>
          <a:xfrm>
            <a:off x="6506186" y="2362287"/>
            <a:ext cx="1507844" cy="4575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4106879" y="532487"/>
            <a:ext cx="2399306" cy="5992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482489" y="1131779"/>
            <a:ext cx="340624" cy="945978"/>
            <a:chOff x="4042771" y="1242629"/>
            <a:chExt cx="340624" cy="835130"/>
          </a:xfrm>
        </p:grpSpPr>
        <p:sp>
          <p:nvSpPr>
            <p:cNvPr id="22" name="Triangolo isoscele 21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Connettore 1 23"/>
            <p:cNvCxnSpPr>
              <a:stCxn id="10" idx="0"/>
              <a:endCxn id="22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e 27"/>
          <p:cNvSpPr/>
          <p:nvPr/>
        </p:nvSpPr>
        <p:spPr>
          <a:xfrm>
            <a:off x="3768543" y="652112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/>
          <p:cNvSpPr/>
          <p:nvPr/>
        </p:nvSpPr>
        <p:spPr>
          <a:xfrm>
            <a:off x="3083125" y="115803"/>
            <a:ext cx="2680542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/>
              <a:t>org.eclipse.californium.core.server.resources</a:t>
            </a:r>
            <a:r>
              <a:rPr lang="en-GB" sz="1050" dirty="0"/>
              <a:t>.</a:t>
            </a:r>
          </a:p>
          <a:p>
            <a:r>
              <a:rPr lang="en-GB" dirty="0"/>
              <a:t>Resource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755576" y="206818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dk1"/>
                </a:solidFill>
              </a:rPr>
              <a:t>CoapGofObservableResource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39" name="Connettore 4 38"/>
          <p:cNvCxnSpPr>
            <a:stCxn id="31" idx="0"/>
            <a:endCxn id="22" idx="3"/>
          </p:cNvCxnSpPr>
          <p:nvPr/>
        </p:nvCxnSpPr>
        <p:spPr>
          <a:xfrm rot="5400000" flipH="1" flipV="1">
            <a:off x="3682749" y="98138"/>
            <a:ext cx="610147" cy="3329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/>
          <p:cNvSpPr/>
          <p:nvPr/>
        </p:nvSpPr>
        <p:spPr>
          <a:xfrm>
            <a:off x="417240" y="217748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asellaDiTesto 42"/>
          <p:cNvSpPr txBox="1"/>
          <p:nvPr/>
        </p:nvSpPr>
        <p:spPr>
          <a:xfrm>
            <a:off x="190636" y="1649622"/>
            <a:ext cx="13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IResourceIot</a:t>
            </a:r>
            <a:endParaRPr lang="en-GB" dirty="0"/>
          </a:p>
        </p:txBody>
      </p:sp>
      <p:sp>
        <p:nvSpPr>
          <p:cNvPr id="45" name="Triangolo isoscele 44"/>
          <p:cNvSpPr/>
          <p:nvPr/>
        </p:nvSpPr>
        <p:spPr>
          <a:xfrm>
            <a:off x="3768543" y="1043037"/>
            <a:ext cx="340624" cy="2837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nettore 4 49"/>
          <p:cNvCxnSpPr>
            <a:stCxn id="40" idx="0"/>
            <a:endCxn id="45" idx="3"/>
          </p:cNvCxnSpPr>
          <p:nvPr/>
        </p:nvCxnSpPr>
        <p:spPr>
          <a:xfrm rot="5400000" flipH="1" flipV="1">
            <a:off x="1837259" y="75886"/>
            <a:ext cx="850744" cy="3352447"/>
          </a:xfrm>
          <a:prstGeom prst="bentConnector3">
            <a:avLst>
              <a:gd name="adj1" fmla="val 78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/>
          <p:cNvSpPr/>
          <p:nvPr/>
        </p:nvSpPr>
        <p:spPr>
          <a:xfrm>
            <a:off x="755576" y="3331314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</a:t>
            </a:r>
            <a:endParaRPr lang="en-GB" dirty="0"/>
          </a:p>
        </p:txBody>
      </p:sp>
      <p:grpSp>
        <p:nvGrpSpPr>
          <p:cNvPr id="57" name="Gruppo 56"/>
          <p:cNvGrpSpPr/>
          <p:nvPr/>
        </p:nvGrpSpPr>
        <p:grpSpPr>
          <a:xfrm>
            <a:off x="1784917" y="2677993"/>
            <a:ext cx="340624" cy="653324"/>
            <a:chOff x="4042771" y="1242629"/>
            <a:chExt cx="340624" cy="835133"/>
          </a:xfrm>
        </p:grpSpPr>
        <p:sp>
          <p:nvSpPr>
            <p:cNvPr id="58" name="Triangolo isoscele 57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Connettore 1 58"/>
            <p:cNvCxnSpPr>
              <a:endCxn id="58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ttangolo 66"/>
          <p:cNvSpPr/>
          <p:nvPr/>
        </p:nvSpPr>
        <p:spPr>
          <a:xfrm>
            <a:off x="3371649" y="5093195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LedResourceGofObserver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8" name="Rettangolo 67"/>
          <p:cNvSpPr/>
          <p:nvPr/>
        </p:nvSpPr>
        <p:spPr>
          <a:xfrm>
            <a:off x="3371651" y="386035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ResourceLocalObserver</a:t>
            </a:r>
            <a:endParaRPr lang="en-GB" dirty="0">
              <a:solidFill>
                <a:schemeClr val="dk1"/>
              </a:solidFill>
            </a:endParaRPr>
          </a:p>
        </p:txBody>
      </p:sp>
      <p:grpSp>
        <p:nvGrpSpPr>
          <p:cNvPr id="69" name="Gruppo 68"/>
          <p:cNvGrpSpPr/>
          <p:nvPr/>
        </p:nvGrpSpPr>
        <p:grpSpPr>
          <a:xfrm>
            <a:off x="4768606" y="4439871"/>
            <a:ext cx="340624" cy="653324"/>
            <a:chOff x="4042771" y="1242629"/>
            <a:chExt cx="340624" cy="835133"/>
          </a:xfrm>
        </p:grpSpPr>
        <p:sp>
          <p:nvSpPr>
            <p:cNvPr id="70" name="Triangolo isoscele 69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Connettore 1 70"/>
            <p:cNvCxnSpPr>
              <a:endCxn id="70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ttangolo 71"/>
          <p:cNvSpPr/>
          <p:nvPr/>
        </p:nvSpPr>
        <p:spPr>
          <a:xfrm>
            <a:off x="6506184" y="4329691"/>
            <a:ext cx="24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IResourceLocalObserver</a:t>
            </a:r>
            <a:endParaRPr lang="en-GB" dirty="0"/>
          </a:p>
        </p:txBody>
      </p:sp>
      <p:sp>
        <p:nvSpPr>
          <p:cNvPr id="73" name="Ovale 72"/>
          <p:cNvSpPr/>
          <p:nvPr/>
        </p:nvSpPr>
        <p:spPr>
          <a:xfrm>
            <a:off x="6506186" y="396965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ttangolo 73"/>
          <p:cNvSpPr/>
          <p:nvPr/>
        </p:nvSpPr>
        <p:spPr>
          <a:xfrm>
            <a:off x="500789" y="5102765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LedThing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2314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08" y="0"/>
            <a:ext cx="6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6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58" y="1307215"/>
            <a:ext cx="5134484" cy="42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27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113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241381" y="5750627"/>
            <a:ext cx="1847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486760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4756756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75" name="Rettangolo 174"/>
          <p:cNvSpPr/>
          <p:nvPr/>
        </p:nvSpPr>
        <p:spPr>
          <a:xfrm>
            <a:off x="197166" y="45761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081360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Adapter</a:t>
            </a:r>
          </a:p>
          <a:p>
            <a:pPr algn="ctr"/>
            <a:r>
              <a:rPr lang="en-GB" dirty="0"/>
              <a:t>(</a:t>
            </a:r>
            <a:r>
              <a:rPr lang="en-GB" dirty="0" smtClean="0"/>
              <a:t>Plugin)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1042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Things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68" idx="1"/>
          </p:cNvCxnSpPr>
          <p:nvPr/>
        </p:nvCxnSpPr>
        <p:spPr>
          <a:xfrm>
            <a:off x="4126101" y="4897839"/>
            <a:ext cx="843885" cy="43554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3294259" y="138163"/>
            <a:ext cx="344466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resource</a:t>
            </a:r>
            <a:r>
              <a:rPr lang="it-IT" sz="2400" dirty="0"/>
              <a:t> IS the model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056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impact of software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 err="1"/>
              <a:t>IoT</a:t>
            </a:r>
            <a:r>
              <a:rPr lang="en-GB" i="1" dirty="0"/>
              <a:t> is changing such fundamentals of software application that the traditional programming language constructs and principles are </a:t>
            </a:r>
            <a:r>
              <a:rPr lang="en-GB" i="1" dirty="0">
                <a:solidFill>
                  <a:srgbClr val="00B0F0"/>
                </a:solidFill>
              </a:rPr>
              <a:t>becoming impediments</a:t>
            </a:r>
            <a:r>
              <a:rPr lang="en-GB" i="1" dirty="0" smtClean="0"/>
              <a:t>.</a:t>
            </a:r>
          </a:p>
          <a:p>
            <a:r>
              <a:rPr lang="en-GB" dirty="0"/>
              <a:t>Language is the vehicle of thoughts. 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IOT </a:t>
            </a:r>
            <a:r>
              <a:rPr lang="en-GB" dirty="0" smtClean="0"/>
              <a:t>applications are </a:t>
            </a:r>
            <a:r>
              <a:rPr lang="en-GB" dirty="0"/>
              <a:t> </a:t>
            </a:r>
            <a:r>
              <a:rPr lang="en-GB" b="1" i="1" dirty="0">
                <a:solidFill>
                  <a:srgbClr val="C00000"/>
                </a:solidFill>
              </a:rPr>
              <a:t>parallel</a:t>
            </a:r>
            <a:r>
              <a:rPr lang="en-GB" dirty="0">
                <a:solidFill>
                  <a:srgbClr val="C00000"/>
                </a:solidFill>
              </a:rPr>
              <a:t>, </a:t>
            </a:r>
            <a:r>
              <a:rPr lang="en-GB" b="1" i="1" dirty="0">
                <a:solidFill>
                  <a:srgbClr val="C00000"/>
                </a:solidFill>
              </a:rPr>
              <a:t>asynchronous</a:t>
            </a:r>
            <a:r>
              <a:rPr lang="en-GB" dirty="0"/>
              <a:t> and </a:t>
            </a:r>
            <a:r>
              <a:rPr lang="en-GB" b="1" i="1" dirty="0">
                <a:solidFill>
                  <a:srgbClr val="C00000"/>
                </a:solidFill>
              </a:rPr>
              <a:t>distributed</a:t>
            </a:r>
            <a:r>
              <a:rPr lang="en-GB" dirty="0"/>
              <a:t>, not sequential, synchronous or centralized</a:t>
            </a:r>
            <a:r>
              <a:rPr lang="en-GB" dirty="0" smtClean="0"/>
              <a:t>.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442559" y="1430394"/>
            <a:ext cx="5048944" cy="3656764"/>
            <a:chOff x="1403648" y="2085441"/>
            <a:chExt cx="5048944" cy="3656764"/>
          </a:xfrm>
        </p:grpSpPr>
        <p:sp>
          <p:nvSpPr>
            <p:cNvPr id="4" name="Ovale 3"/>
            <p:cNvSpPr/>
            <p:nvPr/>
          </p:nvSpPr>
          <p:spPr>
            <a:xfrm>
              <a:off x="2195736" y="2204864"/>
              <a:ext cx="3456384" cy="324036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Connettore 2 5"/>
            <p:cNvCxnSpPr>
              <a:stCxn id="4" idx="7"/>
            </p:cNvCxnSpPr>
            <p:nvPr/>
          </p:nvCxnSpPr>
          <p:spPr>
            <a:xfrm>
              <a:off x="5145944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/>
            <p:cNvCxnSpPr/>
            <p:nvPr/>
          </p:nvCxnSpPr>
          <p:spPr>
            <a:xfrm flipH="1" flipV="1">
              <a:off x="2339752" y="4437112"/>
              <a:ext cx="72008" cy="21602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tangolo 8"/>
            <p:cNvSpPr/>
            <p:nvPr/>
          </p:nvSpPr>
          <p:spPr>
            <a:xfrm>
              <a:off x="3131840" y="208544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Design</a:t>
              </a:r>
              <a:endParaRPr lang="it-IT" sz="2400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4868416" y="3429000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Technology</a:t>
              </a:r>
              <a:endParaRPr lang="it-IT" sz="2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3131840" y="5148242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Coding</a:t>
              </a:r>
              <a:endParaRPr lang="it-IT" sz="2400" dirty="0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403648" y="475852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Testing</a:t>
              </a:r>
              <a:endParaRPr lang="it-IT" sz="2400" dirty="0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403648" y="3825044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smtClean="0"/>
                <a:t>Deployment</a:t>
              </a:r>
              <a:endParaRPr lang="it-IT" sz="2000" dirty="0"/>
            </a:p>
          </p:txBody>
        </p:sp>
        <p:cxnSp>
          <p:nvCxnSpPr>
            <p:cNvPr id="15" name="Connettore 2 14"/>
            <p:cNvCxnSpPr>
              <a:stCxn id="4" idx="1"/>
              <a:endCxn id="4" idx="1"/>
            </p:cNvCxnSpPr>
            <p:nvPr/>
          </p:nvCxnSpPr>
          <p:spPr>
            <a:xfrm>
              <a:off x="2701912" y="2679404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>
              <a:endCxn id="4" idx="1"/>
            </p:cNvCxnSpPr>
            <p:nvPr/>
          </p:nvCxnSpPr>
          <p:spPr>
            <a:xfrm flipV="1">
              <a:off x="2555776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/>
            <p:cNvSpPr/>
            <p:nvPr/>
          </p:nvSpPr>
          <p:spPr>
            <a:xfrm>
              <a:off x="1403648" y="2961795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err="1" smtClean="0"/>
                <a:t>Maintenance</a:t>
              </a:r>
              <a:endParaRPr lang="it-IT" sz="2000" dirty="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5643685" y="2773248"/>
            <a:ext cx="1641027" cy="31393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Oop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endParaRPr lang="it-IT" dirty="0" smtClean="0"/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 (C++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Node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PC (OS)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Raspberry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5796136" y="76159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7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a/a1/SE_Process.jpg/320px-SE_Pro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6" y="0"/>
            <a:ext cx="6813556" cy="46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314219" y="4684323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continuous </a:t>
            </a:r>
            <a:r>
              <a:rPr lang="en-GB" sz="2400" b="1" dirty="0">
                <a:solidFill>
                  <a:srgbClr val="C00000"/>
                </a:solidFill>
              </a:rPr>
              <a:t>integration</a:t>
            </a:r>
            <a:r>
              <a:rPr lang="en-GB" sz="2400" dirty="0">
                <a:solidFill>
                  <a:srgbClr val="C00000"/>
                </a:solidFill>
              </a:rPr>
              <a:t> (</a:t>
            </a:r>
            <a:r>
              <a:rPr lang="en-GB" sz="2400" b="1" dirty="0">
                <a:solidFill>
                  <a:srgbClr val="C00000"/>
                </a:solidFill>
              </a:rPr>
              <a:t>CI</a:t>
            </a:r>
            <a:r>
              <a:rPr lang="en-GB" sz="2400" dirty="0">
                <a:solidFill>
                  <a:srgbClr val="C00000"/>
                </a:solidFill>
              </a:rPr>
              <a:t>) is the practice of merging all developer working copies to a shared </a:t>
            </a:r>
            <a:r>
              <a:rPr lang="en-GB" sz="2400" dirty="0" smtClean="0">
                <a:solidFill>
                  <a:srgbClr val="C00000"/>
                </a:solidFill>
                <a:hlinkClick r:id="rId3" tooltip="Trunk (software)"/>
              </a:rPr>
              <a:t>mainline</a:t>
            </a:r>
            <a:r>
              <a:rPr lang="en-GB" sz="2400" dirty="0" smtClean="0">
                <a:solidFill>
                  <a:srgbClr val="C00000"/>
                </a:solidFill>
              </a:rPr>
              <a:t> several </a:t>
            </a:r>
            <a:r>
              <a:rPr lang="en-GB" sz="2400" dirty="0">
                <a:solidFill>
                  <a:srgbClr val="C00000"/>
                </a:solidFill>
              </a:rPr>
              <a:t>times a day</a:t>
            </a:r>
            <a:r>
              <a:rPr lang="en-GB" sz="2400" dirty="0" smtClean="0">
                <a:solidFill>
                  <a:srgbClr val="C00000"/>
                </a:solidFill>
              </a:rPr>
              <a:t>.</a:t>
            </a:r>
            <a:endParaRPr lang="en-GB" sz="2400" baseline="30000" dirty="0">
              <a:solidFill>
                <a:srgbClr val="C00000"/>
              </a:solidFill>
            </a:endParaRPr>
          </a:p>
          <a:p>
            <a:r>
              <a:rPr lang="en-GB" dirty="0" smtClean="0">
                <a:hlinkClick r:id="rId4" tooltip="Grady Booch"/>
              </a:rPr>
              <a:t>Grady </a:t>
            </a:r>
            <a:r>
              <a:rPr lang="en-GB" dirty="0" err="1">
                <a:hlinkClick r:id="rId4" tooltip="Grady Booch"/>
              </a:rPr>
              <a:t>Booch</a:t>
            </a:r>
            <a:r>
              <a:rPr lang="en-GB" dirty="0"/>
              <a:t> first proposed the term CI in </a:t>
            </a:r>
            <a:r>
              <a:rPr lang="en-GB" dirty="0">
                <a:hlinkClick r:id="rId5" tooltip="Booch method"/>
              </a:rPr>
              <a:t>his 1991 method</a:t>
            </a:r>
            <a:r>
              <a:rPr lang="en-GB" dirty="0"/>
              <a:t>,</a:t>
            </a:r>
            <a:r>
              <a:rPr lang="en-GB" baseline="30000" dirty="0">
                <a:hlinkClick r:id="rId6"/>
              </a:rPr>
              <a:t>[2]</a:t>
            </a:r>
            <a:r>
              <a:rPr lang="en-GB" dirty="0"/>
              <a:t> although he did not advocate integrating several times a day. </a:t>
            </a:r>
            <a:r>
              <a:rPr lang="en-GB" dirty="0">
                <a:hlinkClick r:id="rId7" tooltip="Extreme programming"/>
              </a:rPr>
              <a:t>Extreme programming</a:t>
            </a:r>
            <a:r>
              <a:rPr lang="en-GB" dirty="0"/>
              <a:t> (XP) adopted the concept of CI and did advocate integrating more than once per day – perhaps as many as tens of times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 – E80</a:t>
            </a:r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592752" y="270518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Requirement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15525" y="918590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Problem </a:t>
            </a:r>
            <a:r>
              <a:rPr lang="it-IT" dirty="0" err="1"/>
              <a:t>analysis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677711" y="1681948"/>
            <a:ext cx="35283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Logical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of the </a:t>
            </a:r>
            <a:r>
              <a:rPr lang="it-IT" dirty="0" err="1" smtClean="0"/>
              <a:t>system</a:t>
            </a:r>
            <a:endParaRPr lang="en-US" dirty="0"/>
          </a:p>
        </p:txBody>
      </p:sp>
      <p:cxnSp>
        <p:nvCxnSpPr>
          <p:cNvPr id="9" name="Connettore 2 8"/>
          <p:cNvCxnSpPr>
            <a:stCxn id="5" idx="2"/>
            <a:endCxn id="6" idx="0"/>
          </p:cNvCxnSpPr>
          <p:nvPr/>
        </p:nvCxnSpPr>
        <p:spPr>
          <a:xfrm>
            <a:off x="2104920" y="639850"/>
            <a:ext cx="22773" cy="278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0"/>
          <p:cNvCxnSpPr>
            <a:stCxn id="6" idx="3"/>
            <a:endCxn id="7" idx="0"/>
          </p:cNvCxnSpPr>
          <p:nvPr/>
        </p:nvCxnSpPr>
        <p:spPr>
          <a:xfrm>
            <a:off x="3639861" y="1103256"/>
            <a:ext cx="802046" cy="5786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191658" y="2431255"/>
            <a:ext cx="450049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Identification of the software </a:t>
            </a:r>
            <a:r>
              <a:rPr lang="it-IT" b="1" dirty="0" err="1"/>
              <a:t>components</a:t>
            </a:r>
            <a:endParaRPr lang="en-US" b="1" dirty="0"/>
          </a:p>
        </p:txBody>
      </p:sp>
      <p:cxnSp>
        <p:nvCxnSpPr>
          <p:cNvPr id="15" name="Connettore 2 14"/>
          <p:cNvCxnSpPr>
            <a:stCxn id="7" idx="2"/>
            <a:endCxn id="13" idx="0"/>
          </p:cNvCxnSpPr>
          <p:nvPr/>
        </p:nvCxnSpPr>
        <p:spPr>
          <a:xfrm>
            <a:off x="4441907" y="2051280"/>
            <a:ext cx="1" cy="379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510707" y="3510879"/>
            <a:ext cx="3815203" cy="1384995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Selection</a:t>
            </a:r>
            <a:r>
              <a:rPr lang="it-IT" dirty="0" smtClean="0"/>
              <a:t> and </a:t>
            </a:r>
            <a:r>
              <a:rPr lang="it-IT" dirty="0" err="1" smtClean="0"/>
              <a:t>reuse</a:t>
            </a:r>
            <a:r>
              <a:rPr lang="it-IT" dirty="0" smtClean="0"/>
              <a:t> of </a:t>
            </a:r>
            <a:r>
              <a:rPr lang="it-IT" dirty="0" err="1" smtClean="0"/>
              <a:t>existing</a:t>
            </a:r>
            <a:r>
              <a:rPr lang="it-IT" dirty="0" smtClean="0"/>
              <a:t> (</a:t>
            </a:r>
            <a:r>
              <a:rPr lang="it-IT" dirty="0" err="1" smtClean="0"/>
              <a:t>tested</a:t>
            </a:r>
            <a:r>
              <a:rPr lang="it-IT" dirty="0" smtClean="0"/>
              <a:t>)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Technology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Problem-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19" name="Connettore 4 18"/>
          <p:cNvCxnSpPr>
            <a:stCxn id="13" idx="2"/>
            <a:endCxn id="17" idx="0"/>
          </p:cNvCxnSpPr>
          <p:nvPr/>
        </p:nvCxnSpPr>
        <p:spPr>
          <a:xfrm rot="5400000">
            <a:off x="3074963" y="2143934"/>
            <a:ext cx="710292" cy="20235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4687170" y="3510880"/>
            <a:ext cx="4434527" cy="1354217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Definition of (domain)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</a:t>
            </a:r>
            <a:r>
              <a:rPr lang="it-IT" sz="1600" i="1" dirty="0">
                <a:latin typeface="Arial Black" panose="020B0A04020102020204" pitchFamily="34" charset="0"/>
              </a:rPr>
              <a:t>-</a:t>
            </a:r>
            <a:r>
              <a:rPr lang="it-IT" sz="1600" i="1" dirty="0" err="1">
                <a:latin typeface="Arial Black" panose="020B0A04020102020204" pitchFamily="34" charset="0"/>
              </a:rPr>
              <a:t>specific</a:t>
            </a:r>
            <a:r>
              <a:rPr lang="it-IT" sz="1600" i="1" dirty="0">
                <a:latin typeface="Arial Black" panose="020B0A04020102020204" pitchFamily="34" charset="0"/>
              </a:rPr>
              <a:t> 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22" name="Connettore 4 21"/>
          <p:cNvCxnSpPr>
            <a:stCxn id="13" idx="2"/>
            <a:endCxn id="20" idx="0"/>
          </p:cNvCxnSpPr>
          <p:nvPr/>
        </p:nvCxnSpPr>
        <p:spPr>
          <a:xfrm rot="16200000" flipH="1">
            <a:off x="5318025" y="1924470"/>
            <a:ext cx="710293" cy="246252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236716" y="307883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Bottom-up</a:t>
            </a:r>
            <a:endParaRPr lang="en-US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6756029" y="3045972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Top-down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837653" y="5392378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any</a:t>
            </a:r>
            <a:r>
              <a:rPr lang="it-IT" dirty="0" smtClean="0"/>
              <a:t> case: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483768" y="5198324"/>
            <a:ext cx="485017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software component?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interact</a:t>
            </a:r>
            <a:r>
              <a:rPr lang="it-IT" dirty="0" smtClean="0"/>
              <a:t>?</a:t>
            </a:r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the </a:t>
            </a:r>
            <a:r>
              <a:rPr lang="it-IT" sz="1600" i="1" dirty="0">
                <a:latin typeface="Arial Black" panose="020B0A04020102020204" pitchFamily="34" charset="0"/>
              </a:rPr>
              <a:t>business </a:t>
            </a:r>
            <a:r>
              <a:rPr lang="it-IT" sz="1600" i="1" dirty="0" err="1">
                <a:latin typeface="Arial Black" panose="020B0A04020102020204" pitchFamily="34" charset="0"/>
              </a:rPr>
              <a:t>logic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18" name="Rettangolo 17"/>
          <p:cNvSpPr/>
          <p:nvPr/>
        </p:nvSpPr>
        <p:spPr>
          <a:xfrm>
            <a:off x="6108886" y="61734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1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7" grpId="0" animBg="1"/>
      <p:bldP spid="20" grpId="0" animBg="1"/>
      <p:bldP spid="23" grpId="0"/>
      <p:bldP spid="24" grpId="0"/>
      <p:bldP spid="30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16</a:t>
            </a:fld>
            <a:endParaRPr lang="it-IT"/>
          </a:p>
        </p:txBody>
      </p:sp>
      <p:pic>
        <p:nvPicPr>
          <p:cNvPr id="12290" name="Picture 2" descr="scru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4" y="1124744"/>
            <a:ext cx="9151174" cy="52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6452153" y="61734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SCRUM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91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Button-Led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17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865627" y="1412776"/>
            <a:ext cx="585609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accendere un Led premendo un </a:t>
            </a:r>
            <a:r>
              <a:rPr lang="it-IT" sz="2400" dirty="0" smtClean="0">
                <a:solidFill>
                  <a:schemeClr val="tx1"/>
                </a:solidFill>
              </a:rPr>
              <a:t>Button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043608" y="2132856"/>
            <a:ext cx="72008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/>
              <a:t>Requirement</a:t>
            </a:r>
            <a:r>
              <a:rPr lang="it-IT" sz="3200" dirty="0" smtClean="0"/>
              <a:t> </a:t>
            </a:r>
            <a:r>
              <a:rPr lang="it-IT" sz="3200" dirty="0" err="1" smtClean="0"/>
              <a:t>analysis</a:t>
            </a:r>
            <a:r>
              <a:rPr lang="it-IT" sz="3200" dirty="0" smtClean="0"/>
              <a:t>:</a:t>
            </a:r>
          </a:p>
          <a:p>
            <a:endParaRPr lang="it-IT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Cosa intende il committente per 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Button?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premere?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accendere?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Il sistema deve essere concentrato o deve/può essere distribuito?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Sono necessari</a:t>
            </a:r>
            <a:r>
              <a:rPr lang="it-IT" dirty="0"/>
              <a:t> </a:t>
            </a:r>
            <a:r>
              <a:rPr lang="it-IT" dirty="0" smtClean="0"/>
              <a:t>controlli di accesso/autorizzazioni?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Vi sono vincoli sull’ambiente e sul consumo energetico?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Vi sono requisiti di real-time?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….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8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Scenario di partenza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18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11560" y="1482515"/>
            <a:ext cx="7039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Led a Button sono dispositivi fisici o virtuali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fisici possono essere inseriti su dispositivi a basso costo (Arduino, </a:t>
            </a:r>
            <a:r>
              <a:rPr lang="it-IT" sz="2800" dirty="0" err="1" smtClean="0"/>
              <a:t>Raspberry</a:t>
            </a:r>
            <a:r>
              <a:rPr lang="it-IT" sz="2800" dirty="0" smtClean="0"/>
              <a:t>, …) e controllabili in software attraverso una o più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virtuali sono realizzati tramite GUI e/o pagine Web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490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8733" y="1700808"/>
            <a:ext cx="340731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‘COMPONENTI’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Funzioni</a:t>
            </a:r>
            <a:r>
              <a:rPr lang="it-IT" dirty="0" smtClean="0"/>
              <a:t>  -   vedi </a:t>
            </a:r>
            <a:r>
              <a:rPr lang="it-IT" dirty="0" err="1" smtClean="0"/>
              <a:t>Js</a:t>
            </a:r>
            <a:r>
              <a:rPr lang="it-IT" dirty="0" smtClean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Oggetti</a:t>
            </a:r>
            <a:r>
              <a:rPr lang="it-IT" dirty="0" smtClean="0"/>
              <a:t> (POJO)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Componenti</a:t>
            </a:r>
            <a:r>
              <a:rPr lang="it-IT" i="1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soft</a:t>
            </a:r>
            <a:r>
              <a:rPr lang="it-IT" i="1" dirty="0" smtClean="0"/>
              <a:t> </a:t>
            </a:r>
            <a:r>
              <a:rPr lang="it-IT" dirty="0" smtClean="0"/>
              <a:t>– vedi OSGI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Attori</a:t>
            </a:r>
            <a:r>
              <a:rPr lang="it-IT" dirty="0" smtClean="0"/>
              <a:t> - vedi </a:t>
            </a:r>
            <a:r>
              <a:rPr lang="it-IT" dirty="0" err="1" smtClean="0"/>
              <a:t>akka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Agenti</a:t>
            </a:r>
            <a:r>
              <a:rPr lang="it-IT" dirty="0" smtClean="0"/>
              <a:t> -  vedi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Qactor</a:t>
            </a:r>
            <a:r>
              <a:rPr lang="it-IT" dirty="0" smtClean="0">
                <a:solidFill>
                  <a:srgbClr val="002060"/>
                </a:solidFill>
              </a:rPr>
              <a:t> </a:t>
            </a:r>
            <a:r>
              <a:rPr lang="it-IT" dirty="0" smtClean="0"/>
              <a:t>– vedi custom </a:t>
            </a:r>
            <a:r>
              <a:rPr lang="it-IT" dirty="0" err="1" smtClean="0"/>
              <a:t>unibo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    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Analysis -&gt; Project -&gt; </a:t>
            </a:r>
            <a:r>
              <a:rPr lang="it-IT" sz="3200" dirty="0" err="1">
                <a:solidFill>
                  <a:srgbClr val="FF0000"/>
                </a:solidFill>
              </a:rPr>
              <a:t>I</a:t>
            </a:r>
            <a:r>
              <a:rPr lang="it-IT" sz="3200" dirty="0" err="1" smtClean="0">
                <a:solidFill>
                  <a:srgbClr val="FF0000"/>
                </a:solidFill>
              </a:rPr>
              <a:t>mplementation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4670219" y="1714162"/>
            <a:ext cx="4078245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</a:t>
            </a:r>
            <a:r>
              <a:rPr lang="it-IT" b="1" dirty="0" err="1" smtClean="0">
                <a:solidFill>
                  <a:srgbClr val="C00000"/>
                </a:solidFill>
              </a:rPr>
              <a:t>Behavior</a:t>
            </a:r>
            <a:r>
              <a:rPr lang="it-IT" b="1" dirty="0" smtClean="0">
                <a:solidFill>
                  <a:srgbClr val="C00000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Control-</a:t>
            </a:r>
            <a:r>
              <a:rPr lang="it-IT" b="1" i="1" dirty="0" err="1" smtClean="0">
                <a:solidFill>
                  <a:srgbClr val="002060"/>
                </a:solidFill>
              </a:rPr>
              <a:t>based</a:t>
            </a:r>
            <a:r>
              <a:rPr lang="it-IT" b="1" i="1" dirty="0" smtClean="0">
                <a:solidFill>
                  <a:srgbClr val="002060"/>
                </a:solidFill>
              </a:rPr>
              <a:t> </a:t>
            </a:r>
            <a:r>
              <a:rPr lang="it-IT" dirty="0"/>
              <a:t> </a:t>
            </a:r>
            <a:r>
              <a:rPr lang="it-IT" dirty="0" smtClean="0"/>
              <a:t>     vedi Java, C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Event-driven</a:t>
            </a:r>
            <a:r>
              <a:rPr lang="it-IT" b="1" i="1" dirty="0" smtClean="0">
                <a:solidFill>
                  <a:srgbClr val="002060"/>
                </a:solidFill>
              </a:rPr>
              <a:t>         </a:t>
            </a:r>
            <a:r>
              <a:rPr lang="it-IT" dirty="0" smtClean="0"/>
              <a:t>vedi </a:t>
            </a:r>
            <a:r>
              <a:rPr lang="it-IT" dirty="0" err="1" smtClean="0"/>
              <a:t>Js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Message-</a:t>
            </a:r>
            <a:r>
              <a:rPr lang="it-IT" b="1" i="1" dirty="0" err="1" smtClean="0">
                <a:solidFill>
                  <a:srgbClr val="002060"/>
                </a:solidFill>
              </a:rPr>
              <a:t>driven</a:t>
            </a:r>
            <a:r>
              <a:rPr lang="it-IT" dirty="0"/>
              <a:t> </a:t>
            </a:r>
            <a:r>
              <a:rPr lang="it-IT" dirty="0" smtClean="0"/>
              <a:t> </a:t>
            </a:r>
            <a:r>
              <a:rPr lang="it-IT" dirty="0" smtClean="0"/>
              <a:t> </a:t>
            </a:r>
            <a:r>
              <a:rPr lang="it-IT" dirty="0"/>
              <a:t>vedi </a:t>
            </a:r>
            <a:r>
              <a:rPr lang="it-IT" dirty="0" err="1" smtClean="0"/>
              <a:t>akka</a:t>
            </a:r>
            <a:endParaRPr lang="it-IT" dirty="0" smtClean="0"/>
          </a:p>
          <a:p>
            <a:r>
              <a:rPr lang="it-IT" b="1" dirty="0">
                <a:solidFill>
                  <a:srgbClr val="C00000"/>
                </a:solidFill>
              </a:rPr>
              <a:t>POSSIBILI </a:t>
            </a:r>
            <a:r>
              <a:rPr lang="it-IT" b="1" dirty="0" smtClean="0">
                <a:solidFill>
                  <a:srgbClr val="C00000"/>
                </a:solidFill>
              </a:rPr>
              <a:t>‘cose da fare’</a:t>
            </a:r>
            <a:endParaRPr lang="it-IT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Dichiarazioni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Istruzioni</a:t>
            </a:r>
            <a:r>
              <a:rPr lang="it-IT" dirty="0" err="1" smtClean="0"/>
              <a:t>i</a:t>
            </a:r>
            <a:r>
              <a:rPr lang="it-IT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Espressioni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Azioni</a:t>
            </a:r>
            <a:r>
              <a:rPr lang="it-IT" dirty="0" smtClean="0"/>
              <a:t> (osservabili, </a:t>
            </a:r>
            <a:r>
              <a:rPr lang="it-IT" dirty="0" err="1" smtClean="0"/>
              <a:t>timed,reactive</a:t>
            </a:r>
            <a:r>
              <a:rPr lang="it-IT" dirty="0" smtClean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4730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IOT </a:t>
            </a:r>
            <a:r>
              <a:rPr lang="it-IT" dirty="0" err="1" smtClean="0"/>
              <a:t>essential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Just an </a:t>
            </a:r>
            <a:r>
              <a:rPr lang="it-IT" dirty="0" err="1" smtClean="0"/>
              <a:t>overview</a:t>
            </a:r>
            <a:r>
              <a:rPr lang="it-IT" dirty="0" smtClean="0"/>
              <a:t> …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56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853440"/>
            <a:ext cx="8522208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21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09874" y="3965410"/>
            <a:ext cx="3087342" cy="37760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Use  (or </a:t>
            </a:r>
            <a:r>
              <a:rPr lang="it-IT" dirty="0" err="1" smtClean="0"/>
              <a:t>Inherits</a:t>
            </a:r>
            <a:r>
              <a:rPr lang="it-IT" dirty="0" smtClean="0"/>
              <a:t>)?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4075258" y="2305945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546856" y="1835460"/>
            <a:ext cx="2482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GOAL: DEFINIRE E COSTRUIRE</a:t>
            </a:r>
          </a:p>
          <a:p>
            <a:r>
              <a:rPr lang="it-IT" sz="1400" dirty="0" smtClean="0"/>
              <a:t>Entità riusabili  e specializzabili </a:t>
            </a:r>
          </a:p>
          <a:p>
            <a:r>
              <a:rPr lang="it-IT" sz="1400" dirty="0" smtClean="0"/>
              <a:t>(con </a:t>
            </a:r>
            <a:r>
              <a:rPr lang="it-IT" sz="1400" dirty="0" err="1" smtClean="0"/>
              <a:t>ederitarietà</a:t>
            </a:r>
            <a:r>
              <a:rPr lang="it-IT" sz="1400" dirty="0" smtClean="0"/>
              <a:t> / delegazione)</a:t>
            </a:r>
            <a:endParaRPr lang="it-IT" sz="1400" dirty="0"/>
          </a:p>
        </p:txBody>
      </p:sp>
      <p:sp>
        <p:nvSpPr>
          <p:cNvPr id="8" name="Rettangolo 7"/>
          <p:cNvSpPr/>
          <p:nvPr/>
        </p:nvSpPr>
        <p:spPr>
          <a:xfrm>
            <a:off x="4075258" y="1935173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Button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1153010" y="3518238"/>
            <a:ext cx="1712989" cy="341772"/>
          </a:xfrm>
          <a:prstGeom prst="rect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RequiredLed</a:t>
            </a:r>
            <a:endParaRPr lang="it-IT" dirty="0"/>
          </a:p>
        </p:txBody>
      </p:sp>
      <p:cxnSp>
        <p:nvCxnSpPr>
          <p:cNvPr id="10" name="Connettore 2 9"/>
          <p:cNvCxnSpPr>
            <a:stCxn id="9" idx="0"/>
          </p:cNvCxnSpPr>
          <p:nvPr/>
        </p:nvCxnSpPr>
        <p:spPr>
          <a:xfrm flipV="1">
            <a:off x="2009505" y="2449961"/>
            <a:ext cx="1439529" cy="106827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6" idx="2"/>
          </p:cNvCxnSpPr>
          <p:nvPr/>
        </p:nvCxnSpPr>
        <p:spPr>
          <a:xfrm>
            <a:off x="4570313" y="2593977"/>
            <a:ext cx="0" cy="195672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>
            <a:off x="856746" y="4437112"/>
            <a:ext cx="7776864" cy="523601"/>
            <a:chOff x="755576" y="5633958"/>
            <a:chExt cx="7776864" cy="523601"/>
          </a:xfrm>
        </p:grpSpPr>
        <p:sp>
          <p:nvSpPr>
            <p:cNvPr id="13" name="Rettangolo 12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2865999" y="1196752"/>
            <a:ext cx="2680857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1400" dirty="0" smtClean="0"/>
              <a:t>BASIC </a:t>
            </a:r>
            <a:r>
              <a:rPr lang="it-IT" sz="1400" dirty="0" smtClean="0"/>
              <a:t>DOMAIN ‘COMPONENTS</a:t>
            </a:r>
            <a:r>
              <a:rPr lang="it-IT" sz="1400" dirty="0" smtClean="0"/>
              <a:t>’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9359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618744"/>
            <a:ext cx="8881872" cy="5620512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317996" y="2060848"/>
            <a:ext cx="7776864" cy="523601"/>
            <a:chOff x="755576" y="5633958"/>
            <a:chExt cx="7776864" cy="523601"/>
          </a:xfrm>
        </p:grpSpPr>
        <p:sp>
          <p:nvSpPr>
            <p:cNvPr id="6" name="Rettangolo 5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8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23</a:t>
            </a:fld>
            <a:endParaRPr lang="it-IT"/>
          </a:p>
        </p:txBody>
      </p:sp>
      <p:grpSp>
        <p:nvGrpSpPr>
          <p:cNvPr id="133" name="Gruppo 132"/>
          <p:cNvGrpSpPr/>
          <p:nvPr/>
        </p:nvGrpSpPr>
        <p:grpSpPr>
          <a:xfrm>
            <a:off x="608195" y="2803525"/>
            <a:ext cx="1797159" cy="1241463"/>
            <a:chOff x="616071" y="1117724"/>
            <a:chExt cx="1797159" cy="1241463"/>
          </a:xfrm>
        </p:grpSpPr>
        <p:sp>
          <p:nvSpPr>
            <p:cNvPr id="11" name="Rettangolo arrotondato 10"/>
            <p:cNvSpPr/>
            <p:nvPr/>
          </p:nvSpPr>
          <p:spPr>
            <a:xfrm>
              <a:off x="734789" y="1855131"/>
              <a:ext cx="151323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ButtonMock</a:t>
              </a:r>
              <a:endParaRPr lang="it-IT" dirty="0"/>
            </a:p>
          </p:txBody>
        </p:sp>
        <p:sp>
          <p:nvSpPr>
            <p:cNvPr id="12" name="Rettangolo arrotondato 11"/>
            <p:cNvSpPr/>
            <p:nvPr/>
          </p:nvSpPr>
          <p:spPr>
            <a:xfrm>
              <a:off x="616071" y="1117724"/>
              <a:ext cx="175067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IButtonObservable</a:t>
              </a:r>
              <a:endParaRPr lang="it-IT" sz="1200" dirty="0"/>
            </a:p>
          </p:txBody>
        </p:sp>
        <p:cxnSp>
          <p:nvCxnSpPr>
            <p:cNvPr id="13" name="Connettore 1 12"/>
            <p:cNvCxnSpPr>
              <a:stCxn id="11" idx="0"/>
              <a:endCxn id="12" idx="2"/>
            </p:cNvCxnSpPr>
            <p:nvPr/>
          </p:nvCxnSpPr>
          <p:spPr>
            <a:xfrm flipV="1">
              <a:off x="1491408" y="1528990"/>
              <a:ext cx="0" cy="3261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riangolo isoscele 13"/>
            <p:cNvSpPr/>
            <p:nvPr/>
          </p:nvSpPr>
          <p:spPr>
            <a:xfrm>
              <a:off x="1423253" y="1523657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1895588" y="1663236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4" name="Gruppo 133"/>
          <p:cNvGrpSpPr/>
          <p:nvPr/>
        </p:nvGrpSpPr>
        <p:grpSpPr>
          <a:xfrm>
            <a:off x="3281975" y="2820805"/>
            <a:ext cx="2147721" cy="1224183"/>
            <a:chOff x="3289851" y="1135004"/>
            <a:chExt cx="2147721" cy="1224183"/>
          </a:xfrm>
        </p:grpSpPr>
        <p:sp>
          <p:nvSpPr>
            <p:cNvPr id="7" name="Rettangolo arrotondato 6"/>
            <p:cNvSpPr/>
            <p:nvPr/>
          </p:nvSpPr>
          <p:spPr>
            <a:xfrm>
              <a:off x="3289851" y="1855131"/>
              <a:ext cx="214772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BlsApplicationLogic</a:t>
              </a:r>
              <a:endParaRPr lang="it-IT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3683034" y="113500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cxnSp>
          <p:nvCxnSpPr>
            <p:cNvPr id="9" name="Connettore 1 8"/>
            <p:cNvCxnSpPr>
              <a:stCxn id="7" idx="0"/>
              <a:endCxn id="8" idx="2"/>
            </p:cNvCxnSpPr>
            <p:nvPr/>
          </p:nvCxnSpPr>
          <p:spPr>
            <a:xfrm flipH="1" flipV="1">
              <a:off x="4326914" y="1546270"/>
              <a:ext cx="36798" cy="308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riangolo isoscele 9"/>
            <p:cNvSpPr/>
            <p:nvPr/>
          </p:nvSpPr>
          <p:spPr>
            <a:xfrm>
              <a:off x="4264614" y="1579383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7" name="CasellaDiTesto 26"/>
            <p:cNvSpPr txBox="1"/>
            <p:nvPr/>
          </p:nvSpPr>
          <p:spPr>
            <a:xfrm>
              <a:off x="4711973" y="1672859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2" name="Gruppo 131"/>
          <p:cNvGrpSpPr/>
          <p:nvPr/>
        </p:nvGrpSpPr>
        <p:grpSpPr>
          <a:xfrm>
            <a:off x="6260238" y="2873317"/>
            <a:ext cx="1564472" cy="1191070"/>
            <a:chOff x="6268114" y="1187516"/>
            <a:chExt cx="1564472" cy="1191070"/>
          </a:xfrm>
        </p:grpSpPr>
        <p:sp>
          <p:nvSpPr>
            <p:cNvPr id="16" name="Rettangolo arrotondato 15"/>
            <p:cNvSpPr/>
            <p:nvPr/>
          </p:nvSpPr>
          <p:spPr>
            <a:xfrm>
              <a:off x="6268114" y="1874530"/>
              <a:ext cx="137561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it-IT" dirty="0"/>
            </a:p>
          </p:txBody>
        </p:sp>
        <p:sp>
          <p:nvSpPr>
            <p:cNvPr id="17" name="Rettangolo arrotondato 16"/>
            <p:cNvSpPr/>
            <p:nvPr/>
          </p:nvSpPr>
          <p:spPr>
            <a:xfrm>
              <a:off x="6475341" y="1187516"/>
              <a:ext cx="961156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ILed</a:t>
              </a:r>
              <a:endParaRPr lang="it-IT" sz="1200" dirty="0"/>
            </a:p>
          </p:txBody>
        </p:sp>
        <p:cxnSp>
          <p:nvCxnSpPr>
            <p:cNvPr id="18" name="Connettore 1 17"/>
            <p:cNvCxnSpPr>
              <a:stCxn id="16" idx="0"/>
              <a:endCxn id="17" idx="2"/>
            </p:cNvCxnSpPr>
            <p:nvPr/>
          </p:nvCxnSpPr>
          <p:spPr>
            <a:xfrm flipH="1" flipV="1">
              <a:off x="6955919" y="1563691"/>
              <a:ext cx="1" cy="3108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riangolo isoscele 18"/>
            <p:cNvSpPr/>
            <p:nvPr/>
          </p:nvSpPr>
          <p:spPr>
            <a:xfrm>
              <a:off x="6893619" y="1548389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7314944" y="1682635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21" name="Connettore 2 20"/>
          <p:cNvCxnSpPr/>
          <p:nvPr/>
        </p:nvCxnSpPr>
        <p:spPr>
          <a:xfrm>
            <a:off x="2240151" y="3837504"/>
            <a:ext cx="1041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564374" y="3879302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146" name="Rettangolo 145"/>
          <p:cNvSpPr/>
          <p:nvPr/>
        </p:nvSpPr>
        <p:spPr>
          <a:xfrm>
            <a:off x="731742" y="4869160"/>
            <a:ext cx="18966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MainBlsMockBase</a:t>
            </a:r>
            <a:endParaRPr lang="en-GB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6467465" y="4761148"/>
            <a:ext cx="20831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Analysis / Project</a:t>
            </a:r>
            <a:endParaRPr lang="en-GB" dirty="0"/>
          </a:p>
        </p:txBody>
      </p:sp>
      <p:cxnSp>
        <p:nvCxnSpPr>
          <p:cNvPr id="33" name="Connettore 2 32"/>
          <p:cNvCxnSpPr>
            <a:stCxn id="7" idx="3"/>
            <a:endCxn id="16" idx="1"/>
          </p:cNvCxnSpPr>
          <p:nvPr/>
        </p:nvCxnSpPr>
        <p:spPr>
          <a:xfrm>
            <a:off x="5429696" y="3792960"/>
            <a:ext cx="830542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5648278" y="390648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51520" y="501954"/>
            <a:ext cx="636950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first (</a:t>
            </a:r>
            <a:r>
              <a:rPr lang="it-IT" sz="2400" dirty="0" err="1" smtClean="0">
                <a:solidFill>
                  <a:schemeClr val="tx1"/>
                </a:solidFill>
              </a:rPr>
              <a:t>object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based</a:t>
            </a:r>
            <a:r>
              <a:rPr lang="it-IT" sz="2400" dirty="0" smtClean="0">
                <a:solidFill>
                  <a:schemeClr val="tx1"/>
                </a:solidFill>
              </a:rPr>
              <a:t> ) </a:t>
            </a:r>
            <a:r>
              <a:rPr lang="it-IT" sz="2400" dirty="0" err="1" smtClean="0">
                <a:solidFill>
                  <a:schemeClr val="tx1"/>
                </a:solidFill>
              </a:rPr>
              <a:t>reference-architecure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56" y="1124744"/>
            <a:ext cx="4998307" cy="11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24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grpSp>
        <p:nvGrpSpPr>
          <p:cNvPr id="25" name="Gruppo 24"/>
          <p:cNvGrpSpPr/>
          <p:nvPr/>
        </p:nvGrpSpPr>
        <p:grpSpPr>
          <a:xfrm>
            <a:off x="3267117" y="1636750"/>
            <a:ext cx="2063236" cy="943221"/>
            <a:chOff x="3267117" y="1161477"/>
            <a:chExt cx="2063236" cy="943221"/>
          </a:xfrm>
        </p:grpSpPr>
        <p:sp>
          <p:nvSpPr>
            <p:cNvPr id="73" name="Rettangolo arrotondato 72"/>
            <p:cNvSpPr/>
            <p:nvPr/>
          </p:nvSpPr>
          <p:spPr>
            <a:xfrm>
              <a:off x="3267117" y="1600642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757178" y="1161477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073508" y="1675057"/>
            <a:ext cx="2220174" cy="924313"/>
            <a:chOff x="6073508" y="1199784"/>
            <a:chExt cx="2220174" cy="924313"/>
          </a:xfrm>
        </p:grpSpPr>
        <p:sp>
          <p:nvSpPr>
            <p:cNvPr id="81" name="Rettangolo arrotondato 80"/>
            <p:cNvSpPr/>
            <p:nvPr/>
          </p:nvSpPr>
          <p:spPr>
            <a:xfrm>
              <a:off x="6073508" y="1620041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271591" y="1199784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2365543" y="2327943"/>
            <a:ext cx="901574" cy="339130"/>
            <a:chOff x="2365543" y="1852670"/>
            <a:chExt cx="901574" cy="339130"/>
          </a:xfrm>
        </p:grpSpPr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365543" y="1852670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632596" y="1914801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5330353" y="2414285"/>
            <a:ext cx="743155" cy="408330"/>
            <a:chOff x="5330353" y="1939012"/>
            <a:chExt cx="743155" cy="408330"/>
          </a:xfrm>
        </p:grpSpPr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330353" y="2327943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5504397" y="193901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91834" y="2667502"/>
            <a:ext cx="9011849" cy="645645"/>
            <a:chOff x="91834" y="2192229"/>
            <a:chExt cx="9011849" cy="645645"/>
          </a:xfrm>
        </p:grpSpPr>
        <p:cxnSp>
          <p:nvCxnSpPr>
            <p:cNvPr id="102" name="Connettore 1 101"/>
            <p:cNvCxnSpPr/>
            <p:nvPr/>
          </p:nvCxnSpPr>
          <p:spPr>
            <a:xfrm>
              <a:off x="91834" y="2525171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590401" y="2192229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04" name="CasellaDiTesto 103"/>
            <p:cNvSpPr txBox="1"/>
            <p:nvPr/>
          </p:nvSpPr>
          <p:spPr>
            <a:xfrm>
              <a:off x="8605758" y="2560875"/>
              <a:ext cx="482568" cy="276999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LOW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350655" y="1636750"/>
            <a:ext cx="2014888" cy="943221"/>
            <a:chOff x="350655" y="1161477"/>
            <a:chExt cx="2014888" cy="943221"/>
          </a:xfrm>
        </p:grpSpPr>
        <p:sp>
          <p:nvSpPr>
            <p:cNvPr id="77" name="Rettangolo arrotondato 76"/>
            <p:cNvSpPr/>
            <p:nvPr/>
          </p:nvSpPr>
          <p:spPr>
            <a:xfrm>
              <a:off x="350655" y="1600642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400703" y="1161477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449268" y="1161477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908014" y="2579971"/>
            <a:ext cx="450085" cy="686781"/>
            <a:chOff x="908014" y="2104698"/>
            <a:chExt cx="450085" cy="686781"/>
          </a:xfrm>
        </p:grpSpPr>
        <p:cxnSp>
          <p:nvCxnSpPr>
            <p:cNvPr id="125" name="Connettore 2 124"/>
            <p:cNvCxnSpPr>
              <a:stCxn id="109" idx="0"/>
              <a:endCxn id="77" idx="2"/>
            </p:cNvCxnSpPr>
            <p:nvPr/>
          </p:nvCxnSpPr>
          <p:spPr>
            <a:xfrm flipV="1">
              <a:off x="1353939" y="2104698"/>
              <a:ext cx="4160" cy="6867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/>
            <p:cNvSpPr txBox="1"/>
            <p:nvPr/>
          </p:nvSpPr>
          <p:spPr>
            <a:xfrm>
              <a:off x="908014" y="218554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6752652" y="2599370"/>
            <a:ext cx="430943" cy="628673"/>
            <a:chOff x="6752652" y="2124097"/>
            <a:chExt cx="430943" cy="628673"/>
          </a:xfrm>
        </p:grpSpPr>
        <p:cxnSp>
          <p:nvCxnSpPr>
            <p:cNvPr id="107" name="Connettore 2 106"/>
            <p:cNvCxnSpPr>
              <a:stCxn id="81" idx="2"/>
              <a:endCxn id="96" idx="0"/>
            </p:cNvCxnSpPr>
            <p:nvPr/>
          </p:nvCxnSpPr>
          <p:spPr>
            <a:xfrm>
              <a:off x="7183595" y="2124097"/>
              <a:ext cx="0" cy="6286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asellaDiTesto 129"/>
            <p:cNvSpPr txBox="1"/>
            <p:nvPr/>
          </p:nvSpPr>
          <p:spPr>
            <a:xfrm>
              <a:off x="6752652" y="2191800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576202" y="3208816"/>
            <a:ext cx="2352412" cy="1006396"/>
            <a:chOff x="576202" y="2733543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576202" y="2791479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761600" y="3328673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253" y="2733543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o 4"/>
          <p:cNvGrpSpPr/>
          <p:nvPr/>
        </p:nvGrpSpPr>
        <p:grpSpPr>
          <a:xfrm>
            <a:off x="5760058" y="3189943"/>
            <a:ext cx="2123625" cy="955630"/>
            <a:chOff x="5760058" y="2714670"/>
            <a:chExt cx="2123625" cy="955630"/>
          </a:xfrm>
        </p:grpSpPr>
        <p:sp>
          <p:nvSpPr>
            <p:cNvPr id="96" name="Rettangolo arrotondato 95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98" name="Rettangolo arrotondato 97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uppo 30"/>
          <p:cNvGrpSpPr/>
          <p:nvPr/>
        </p:nvGrpSpPr>
        <p:grpSpPr>
          <a:xfrm>
            <a:off x="369551" y="4649429"/>
            <a:ext cx="2321469" cy="1293157"/>
            <a:chOff x="3138000" y="4151998"/>
            <a:chExt cx="2321469" cy="1293157"/>
          </a:xfrm>
        </p:grpSpPr>
        <p:sp>
          <p:nvSpPr>
            <p:cNvPr id="131" name="Rettangolo 130"/>
            <p:cNvSpPr/>
            <p:nvPr/>
          </p:nvSpPr>
          <p:spPr>
            <a:xfrm>
              <a:off x="3138000" y="4151998"/>
              <a:ext cx="232146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MainBlsModelWithGui</a:t>
              </a:r>
              <a:endParaRPr lang="en-GB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342" y="4548051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/>
          <p:cNvGrpSpPr/>
          <p:nvPr/>
        </p:nvGrpSpPr>
        <p:grpSpPr>
          <a:xfrm>
            <a:off x="7976188" y="3426448"/>
            <a:ext cx="914400" cy="914400"/>
            <a:chOff x="7998922" y="2800130"/>
            <a:chExt cx="914400" cy="914400"/>
          </a:xfrm>
        </p:grpSpPr>
        <p:grpSp>
          <p:nvGrpSpPr>
            <p:cNvPr id="136" name="Gruppo 135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8" name="Nuvola 137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CasellaDiTesto 138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7" name="CasellaDiTesto 13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91834" y="994340"/>
            <a:ext cx="18485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dk1"/>
                </a:solidFill>
              </a:rPr>
              <a:t>MainBlsOOModel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9" name="Connettore 1 8"/>
          <p:cNvCxnSpPr/>
          <p:nvPr/>
        </p:nvCxnSpPr>
        <p:spPr>
          <a:xfrm>
            <a:off x="251520" y="1363672"/>
            <a:ext cx="0" cy="1442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640127" y="5018761"/>
            <a:ext cx="428732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 </a:t>
            </a:r>
            <a:r>
              <a:rPr lang="it-IT" dirty="0" err="1" smtClean="0"/>
              <a:t>Patterns</a:t>
            </a:r>
            <a:r>
              <a:rPr lang="it-IT" dirty="0" smtClean="0"/>
              <a:t> (</a:t>
            </a:r>
            <a:r>
              <a:rPr lang="it-IT" dirty="0" err="1" smtClean="0"/>
              <a:t>observer</a:t>
            </a:r>
            <a:r>
              <a:rPr lang="it-IT" dirty="0" smtClean="0"/>
              <a:t>, </a:t>
            </a:r>
            <a:r>
              <a:rPr lang="it-IT" dirty="0" err="1" smtClean="0"/>
              <a:t>factory</a:t>
            </a:r>
            <a:r>
              <a:rPr lang="it-IT" dirty="0" smtClean="0"/>
              <a:t> ,..)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Frameworks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251520" y="271121"/>
            <a:ext cx="5568256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the </a:t>
            </a:r>
            <a:r>
              <a:rPr lang="it-IT" sz="2400" dirty="0" err="1" smtClean="0">
                <a:solidFill>
                  <a:schemeClr val="tx1"/>
                </a:solidFill>
              </a:rPr>
              <a:t>observer</a:t>
            </a:r>
            <a:r>
              <a:rPr lang="it-IT" sz="2400" dirty="0">
                <a:solidFill>
                  <a:schemeClr val="tx1"/>
                </a:solidFill>
              </a:rPr>
              <a:t>-</a:t>
            </a:r>
            <a:r>
              <a:rPr lang="it-IT" sz="2400" dirty="0" smtClean="0">
                <a:solidFill>
                  <a:schemeClr val="tx1"/>
                </a:solidFill>
              </a:rPr>
              <a:t>design </a:t>
            </a:r>
            <a:r>
              <a:rPr lang="it-IT" sz="2400" dirty="0" err="1" smtClean="0">
                <a:solidFill>
                  <a:schemeClr val="tx1"/>
                </a:solidFill>
              </a:rPr>
              <a:t>patterns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work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249468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25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57304" y="1855704"/>
            <a:ext cx="117017" cy="51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uppo 9"/>
          <p:cNvGrpSpPr/>
          <p:nvPr/>
        </p:nvGrpSpPr>
        <p:grpSpPr>
          <a:xfrm>
            <a:off x="119080" y="5162095"/>
            <a:ext cx="2804037" cy="1472286"/>
            <a:chOff x="2058487" y="4105046"/>
            <a:chExt cx="2804037" cy="14722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189" y="4680228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ttangolo 59"/>
            <p:cNvSpPr/>
            <p:nvPr/>
          </p:nvSpPr>
          <p:spPr>
            <a:xfrm>
              <a:off x="2058487" y="4105046"/>
              <a:ext cx="280403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MainBlsModelWithArduino</a:t>
              </a:r>
              <a:endParaRPr lang="en-GB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7916925" y="253034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6080320" y="236809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LedOnArduino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60727" y="290138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pic>
        <p:nvPicPr>
          <p:cNvPr id="61" name="Picture 2" descr="sh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5" y="4653784"/>
            <a:ext cx="2345302" cy="15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nettore 4 61"/>
          <p:cNvCxnSpPr>
            <a:cxnSpLocks/>
            <a:stCxn id="71" idx="1"/>
            <a:endCxn id="61" idx="0"/>
          </p:cNvCxnSpPr>
          <p:nvPr/>
        </p:nvCxnSpPr>
        <p:spPr>
          <a:xfrm rot="10800000" flipV="1">
            <a:off x="5188076" y="2620118"/>
            <a:ext cx="892244" cy="203366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ButtonOnArduino</a:t>
            </a:r>
            <a:endParaRPr lang="it-IT" dirty="0"/>
          </a:p>
        </p:txBody>
      </p:sp>
      <p:cxnSp>
        <p:nvCxnSpPr>
          <p:cNvPr id="18" name="Connettore 4 17"/>
          <p:cNvCxnSpPr>
            <a:cxnSpLocks/>
            <a:stCxn id="61" idx="1"/>
            <a:endCxn id="67" idx="3"/>
          </p:cNvCxnSpPr>
          <p:nvPr/>
        </p:nvCxnSpPr>
        <p:spPr>
          <a:xfrm rot="10800000">
            <a:off x="2916699" y="3723575"/>
            <a:ext cx="1098726" cy="1711489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51">
            <a:extLst>
              <a:ext uri="{FF2B5EF4-FFF2-40B4-BE49-F238E27FC236}">
                <a16:creationId xmlns:a16="http://schemas.microsoft.com/office/drawing/2014/main" xmlns="" id="{CAEB7189-D3A1-4318-A450-6C4911C2D60B}"/>
              </a:ext>
            </a:extLst>
          </p:cNvPr>
          <p:cNvCxnSpPr/>
          <p:nvPr/>
        </p:nvCxnSpPr>
        <p:spPr>
          <a:xfrm>
            <a:off x="0" y="4189846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62">
            <a:extLst>
              <a:ext uri="{FF2B5EF4-FFF2-40B4-BE49-F238E27FC236}">
                <a16:creationId xmlns:a16="http://schemas.microsoft.com/office/drawing/2014/main" xmlns="" id="{02839222-D01D-4B27-9E98-C26DEF651A6C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SERIAL LINE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6114322" y="5023595"/>
            <a:ext cx="297248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</p:txBody>
      </p:sp>
      <p:grpSp>
        <p:nvGrpSpPr>
          <p:cNvPr id="50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51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3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2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59" name="CasellaDiTesto 58"/>
          <p:cNvSpPr txBox="1"/>
          <p:nvPr/>
        </p:nvSpPr>
        <p:spPr>
          <a:xfrm>
            <a:off x="251520" y="271121"/>
            <a:ext cx="5542223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concret</a:t>
            </a:r>
            <a:r>
              <a:rPr lang="it-IT" sz="2400" dirty="0" smtClean="0">
                <a:solidFill>
                  <a:schemeClr val="tx1"/>
                </a:solidFill>
              </a:rPr>
              <a:t>e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as</a:t>
            </a:r>
            <a:r>
              <a:rPr lang="it-IT" sz="2400" dirty="0" smtClean="0">
                <a:solidFill>
                  <a:schemeClr val="tx1"/>
                </a:solidFill>
              </a:rPr>
              <a:t> model </a:t>
            </a:r>
            <a:r>
              <a:rPr lang="it-IT" sz="2400" dirty="0" err="1" smtClean="0">
                <a:solidFill>
                  <a:schemeClr val="tx1"/>
                </a:solidFill>
              </a:rPr>
              <a:t>observers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26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</p:cNvCxnSpPr>
          <p:nvPr/>
        </p:nvCxnSpPr>
        <p:spPr>
          <a:xfrm rot="10800000" flipV="1">
            <a:off x="3338878" y="2821508"/>
            <a:ext cx="2773902" cy="1653609"/>
          </a:xfrm>
          <a:prstGeom prst="bentConnector3">
            <a:avLst>
              <a:gd name="adj1" fmla="val 108241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3431604" y="3870071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2916699" y="5089756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54857" y="3177264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4326473" y="4727146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7314462" y="3729441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4" name="CasellaDiTesto 63"/>
          <p:cNvSpPr txBox="1"/>
          <p:nvPr/>
        </p:nvSpPr>
        <p:spPr>
          <a:xfrm>
            <a:off x="4452731" y="4789001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241381" y="5839753"/>
            <a:ext cx="285187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MainBlsModelWithLedProxy</a:t>
            </a:r>
            <a:endParaRPr lang="en-GB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79400" y="4815806"/>
            <a:ext cx="2672591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P2P </a:t>
            </a:r>
            <a:r>
              <a:rPr lang="it-IT" dirty="0" err="1" smtClean="0"/>
              <a:t>Two</a:t>
            </a:r>
            <a:r>
              <a:rPr lang="it-IT" dirty="0" smtClean="0"/>
              <a:t>-Way </a:t>
            </a:r>
            <a:r>
              <a:rPr lang="it-IT" dirty="0" err="1" smtClean="0"/>
              <a:t>Protocols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Messages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STANDARDS</a:t>
            </a:r>
          </a:p>
        </p:txBody>
      </p:sp>
      <p:grpSp>
        <p:nvGrpSpPr>
          <p:cNvPr id="59" name="Gruppo 58"/>
          <p:cNvGrpSpPr/>
          <p:nvPr/>
        </p:nvGrpSpPr>
        <p:grpSpPr>
          <a:xfrm>
            <a:off x="3274486" y="4133376"/>
            <a:ext cx="2131499" cy="683483"/>
            <a:chOff x="652326" y="4452440"/>
            <a:chExt cx="1492652" cy="683483"/>
          </a:xfrm>
        </p:grpSpPr>
        <p:sp>
          <p:nvSpPr>
            <p:cNvPr id="61" name="Ovale 60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 smtClean="0"/>
                <a:t>LedThingReceiver</a:t>
              </a:r>
              <a:endParaRPr lang="en-GB" sz="1200" dirty="0"/>
            </a:p>
          </p:txBody>
        </p:sp>
        <p:cxnSp>
          <p:nvCxnSpPr>
            <p:cNvPr id="67" name="Connettore 2 66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46"/>
          <p:cNvSpPr txBox="1"/>
          <p:nvPr/>
        </p:nvSpPr>
        <p:spPr>
          <a:xfrm>
            <a:off x="251520" y="271121"/>
            <a:ext cx="450354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</a:t>
            </a:r>
            <a:r>
              <a:rPr lang="it-IT" sz="2400" dirty="0" err="1" smtClean="0">
                <a:solidFill>
                  <a:schemeClr val="tx1"/>
                </a:solidFill>
              </a:rPr>
              <a:t>proxy</a:t>
            </a:r>
            <a:r>
              <a:rPr lang="it-IT" sz="2400" dirty="0" smtClean="0">
                <a:solidFill>
                  <a:schemeClr val="tx1"/>
                </a:solidFill>
              </a:rPr>
              <a:t> for a remote </a:t>
            </a:r>
            <a:r>
              <a:rPr lang="it-IT" sz="2400" dirty="0" err="1" smtClean="0">
                <a:solidFill>
                  <a:schemeClr val="tx1"/>
                </a:solidFill>
              </a:rPr>
              <a:t>device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27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cxnSpLocks/>
            <a:stCxn id="81" idx="2"/>
            <a:endCxn id="71" idx="0"/>
          </p:cNvCxnSpPr>
          <p:nvPr/>
        </p:nvCxnSpPr>
        <p:spPr>
          <a:xfrm>
            <a:off x="7074321" y="1855704"/>
            <a:ext cx="32145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41665" y="6091450"/>
            <a:ext cx="29510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MainBlsModelWithRaspberry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5896515" y="2569481"/>
            <a:ext cx="241990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LedProxyForRaspberry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cxnSpLocks/>
            <a:stCxn id="71" idx="1"/>
            <a:endCxn id="53" idx="7"/>
          </p:cNvCxnSpPr>
          <p:nvPr/>
        </p:nvCxnSpPr>
        <p:spPr>
          <a:xfrm rot="10800000" flipV="1">
            <a:off x="5280505" y="2821508"/>
            <a:ext cx="616010" cy="158489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ButtonOnRaspberry</a:t>
            </a:r>
          </a:p>
        </p:txBody>
      </p:sp>
      <p:pic>
        <p:nvPicPr>
          <p:cNvPr id="43" name="Picture 2" descr="RaspCommented0">
            <a:extLst>
              <a:ext uri="{FF2B5EF4-FFF2-40B4-BE49-F238E27FC236}">
                <a16:creationId xmlns:a16="http://schemas.microsoft.com/office/drawing/2014/main" xmlns="" id="{6A9B3E04-EB15-48F8-82FC-A1AD1AC3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84" y="4443468"/>
            <a:ext cx="2665249" cy="187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4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4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4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58" name="Connettore 1 51">
            <a:extLst>
              <a:ext uri="{FF2B5EF4-FFF2-40B4-BE49-F238E27FC236}">
                <a16:creationId xmlns:a16="http://schemas.microsoft.com/office/drawing/2014/main" xmlns="" id="{7A144DFC-8419-4CFA-8172-F1DB6E11700D}"/>
              </a:ext>
            </a:extLst>
          </p:cNvPr>
          <p:cNvCxnSpPr/>
          <p:nvPr/>
        </p:nvCxnSpPr>
        <p:spPr>
          <a:xfrm>
            <a:off x="0" y="422108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62">
            <a:extLst>
              <a:ext uri="{FF2B5EF4-FFF2-40B4-BE49-F238E27FC236}">
                <a16:creationId xmlns:a16="http://schemas.microsoft.com/office/drawing/2014/main" xmlns="" id="{A22D3615-EB76-465A-BEEC-92266947B9D8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5964234" y="5020890"/>
            <a:ext cx="317234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</a:t>
            </a:r>
            <a:r>
              <a:rPr lang="it-IT" dirty="0" err="1" smtClean="0"/>
              <a:t>Raspberry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GPIO / </a:t>
            </a:r>
            <a:r>
              <a:rPr lang="it-IT" dirty="0" err="1" smtClean="0"/>
              <a:t>bash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/</a:t>
            </a:r>
            <a:r>
              <a:rPr lang="en-GB" dirty="0" smtClean="0"/>
              <a:t>boot/</a:t>
            </a:r>
            <a:r>
              <a:rPr lang="en-GB" dirty="0" err="1" smtClean="0"/>
              <a:t>mywifi.conf</a:t>
            </a:r>
            <a:endParaRPr lang="it-IT" dirty="0" smtClean="0"/>
          </a:p>
        </p:txBody>
      </p:sp>
      <p:cxnSp>
        <p:nvCxnSpPr>
          <p:cNvPr id="18" name="Connettore 4 17"/>
          <p:cNvCxnSpPr>
            <a:cxnSpLocks/>
            <a:stCxn id="47" idx="2"/>
            <a:endCxn id="67" idx="2"/>
          </p:cNvCxnSpPr>
          <p:nvPr/>
        </p:nvCxnSpPr>
        <p:spPr>
          <a:xfrm rot="10800000">
            <a:off x="1684509" y="3975602"/>
            <a:ext cx="1476170" cy="192893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091744" y="5020890"/>
            <a:ext cx="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todo</a:t>
            </a:r>
            <a:endParaRPr lang="en-GB" dirty="0"/>
          </a:p>
        </p:txBody>
      </p:sp>
      <p:grpSp>
        <p:nvGrpSpPr>
          <p:cNvPr id="52" name="Gruppo 51"/>
          <p:cNvGrpSpPr/>
          <p:nvPr/>
        </p:nvGrpSpPr>
        <p:grpSpPr>
          <a:xfrm>
            <a:off x="3461157" y="4306307"/>
            <a:ext cx="2131499" cy="683483"/>
            <a:chOff x="652326" y="4452440"/>
            <a:chExt cx="1492652" cy="683483"/>
          </a:xfrm>
        </p:grpSpPr>
        <p:sp>
          <p:nvSpPr>
            <p:cNvPr id="53" name="Ovale 52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LedOnRaspberry</a:t>
              </a:r>
              <a:endParaRPr lang="en-GB" sz="1200" dirty="0"/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51520" y="271121"/>
            <a:ext cx="3379964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the </a:t>
            </a:r>
            <a:r>
              <a:rPr lang="it-IT" sz="2400" dirty="0" err="1" smtClean="0">
                <a:solidFill>
                  <a:schemeClr val="tx1"/>
                </a:solidFill>
              </a:rPr>
              <a:t>edge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28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11560" y="1088268"/>
            <a:ext cx="735284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Req1: accendere un insieme di Led premendo un Pulsante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8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948264" y="67734"/>
            <a:ext cx="1864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8648" y="4725144"/>
            <a:ext cx="877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tooltip="MQ Telemetry Transport"/>
              </a:rPr>
              <a:t>MQ Telemetry Transport</a:t>
            </a:r>
            <a:r>
              <a:rPr lang="en-US" dirty="0"/>
              <a:t> (MQTT) is an ISO standard (ISO/IEC PRF </a:t>
            </a:r>
            <a:r>
              <a:rPr lang="en-US" dirty="0" smtClean="0"/>
              <a:t>20922) supported </a:t>
            </a:r>
            <a:r>
              <a:rPr lang="en-US" dirty="0"/>
              <a:t>by the OASIS organization</a:t>
            </a:r>
            <a:r>
              <a:rPr lang="en-US" dirty="0" smtClean="0"/>
              <a:t>.</a:t>
            </a:r>
            <a:endParaRPr lang="it-IT" dirty="0"/>
          </a:p>
          <a:p>
            <a:r>
              <a:rPr lang="en-US" dirty="0">
                <a:hlinkClick r:id="rId3"/>
              </a:rPr>
              <a:t>Eclipse </a:t>
            </a:r>
            <a:r>
              <a:rPr lang="en-US" dirty="0" err="1">
                <a:hlinkClick r:id="rId3"/>
              </a:rPr>
              <a:t>Mosquitto</a:t>
            </a:r>
            <a:r>
              <a:rPr lang="en-US" dirty="0"/>
              <a:t>™ is an open source (EPL/EDL licensed) message broker </a:t>
            </a:r>
            <a:r>
              <a:rPr lang="en-US" dirty="0" smtClean="0"/>
              <a:t> that </a:t>
            </a:r>
            <a:r>
              <a:rPr lang="en-US" dirty="0"/>
              <a:t>implements the </a:t>
            </a:r>
            <a:r>
              <a:rPr lang="en-US" u="sng" dirty="0">
                <a:hlinkClick r:id="rId4"/>
              </a:rPr>
              <a:t>MQTT</a:t>
            </a:r>
            <a:r>
              <a:rPr lang="en-US" dirty="0"/>
              <a:t> protocol versions 3.1 and 3.1.1.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1339" y="430664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Publish–subscribe </a:t>
            </a:r>
            <a:r>
              <a:rPr lang="en-US" dirty="0" smtClean="0"/>
              <a:t>pattern</a:t>
            </a:r>
            <a:endParaRPr lang="en-US" dirty="0"/>
          </a:p>
        </p:txBody>
      </p:sp>
      <p:grpSp>
        <p:nvGrpSpPr>
          <p:cNvPr id="33" name="Gruppo 32"/>
          <p:cNvGrpSpPr/>
          <p:nvPr/>
        </p:nvGrpSpPr>
        <p:grpSpPr>
          <a:xfrm>
            <a:off x="298648" y="923705"/>
            <a:ext cx="8719715" cy="3210283"/>
            <a:chOff x="341994" y="1514861"/>
            <a:chExt cx="8719715" cy="3210283"/>
          </a:xfrm>
        </p:grpSpPr>
        <p:sp>
          <p:nvSpPr>
            <p:cNvPr id="7" name="Nuvola 6"/>
            <p:cNvSpPr/>
            <p:nvPr/>
          </p:nvSpPr>
          <p:spPr>
            <a:xfrm>
              <a:off x="1350106" y="1658776"/>
              <a:ext cx="2365616" cy="1656185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341994" y="2168714"/>
              <a:ext cx="1008112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sensor</a:t>
              </a:r>
              <a:endParaRPr lang="it-IT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935631" y="1975337"/>
              <a:ext cx="1080120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 err="1" smtClean="0"/>
                <a:t>Observer</a:t>
              </a:r>
              <a:endParaRPr lang="it-IT" sz="1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1350106" y="2168714"/>
              <a:ext cx="504056" cy="2880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API</a:t>
              </a:r>
              <a:endParaRPr lang="it-IT" dirty="0"/>
            </a:p>
          </p:txBody>
        </p:sp>
        <p:sp>
          <p:nvSpPr>
            <p:cNvPr id="13" name="Rettangolo arrotondato 12"/>
            <p:cNvSpPr/>
            <p:nvPr/>
          </p:nvSpPr>
          <p:spPr>
            <a:xfrm>
              <a:off x="5076056" y="3429000"/>
              <a:ext cx="3985653" cy="129614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it-IT" dirty="0"/>
            </a:p>
          </p:txBody>
        </p:sp>
        <p:cxnSp>
          <p:nvCxnSpPr>
            <p:cNvPr id="16" name="Connettore 2 15"/>
            <p:cNvCxnSpPr>
              <a:stCxn id="9" idx="3"/>
              <a:endCxn id="18" idx="1"/>
            </p:cNvCxnSpPr>
            <p:nvPr/>
          </p:nvCxnSpPr>
          <p:spPr>
            <a:xfrm flipV="1">
              <a:off x="3015751" y="2299093"/>
              <a:ext cx="1943205" cy="722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>
              <a:off x="4391591" y="239809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4958956" y="1514861"/>
              <a:ext cx="1343655" cy="1568464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(remote)</a:t>
              </a:r>
            </a:p>
            <a:p>
              <a:pPr algn="ctr"/>
              <a:r>
                <a:rPr lang="it-IT" dirty="0" smtClean="0"/>
                <a:t>Msg</a:t>
              </a:r>
            </a:p>
            <a:p>
              <a:pPr algn="ctr"/>
              <a:r>
                <a:rPr lang="it-IT" dirty="0" smtClean="0"/>
                <a:t>Broker</a:t>
              </a:r>
            </a:p>
            <a:p>
              <a:pPr algn="ctr"/>
              <a:endParaRPr lang="it-IT" dirty="0"/>
            </a:p>
            <a:p>
              <a:pPr algn="ctr"/>
              <a:r>
                <a:rPr lang="it-IT" i="1" dirty="0" err="1" smtClean="0">
                  <a:solidFill>
                    <a:srgbClr val="0070C0"/>
                  </a:solidFill>
                </a:rPr>
                <a:t>topics</a:t>
              </a:r>
              <a:endParaRPr lang="it-IT" i="1" dirty="0">
                <a:solidFill>
                  <a:srgbClr val="0070C0"/>
                </a:solidFill>
              </a:endParaRPr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7707568" y="4077072"/>
              <a:ext cx="1246605" cy="422059"/>
              <a:chOff x="6742266" y="4167480"/>
              <a:chExt cx="1246605" cy="422059"/>
            </a:xfrm>
          </p:grpSpPr>
          <p:sp>
            <p:nvSpPr>
              <p:cNvPr id="26" name="Rettangolo arrotondato 25"/>
              <p:cNvSpPr/>
              <p:nvPr/>
            </p:nvSpPr>
            <p:spPr>
              <a:xfrm>
                <a:off x="6742266" y="4167480"/>
                <a:ext cx="1246605" cy="422059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Worker</a:t>
                </a:r>
                <a:endParaRPr lang="it-IT" dirty="0"/>
              </a:p>
            </p:txBody>
          </p:sp>
          <p:cxnSp>
            <p:nvCxnSpPr>
              <p:cNvPr id="27" name="Connettore 2 26"/>
              <p:cNvCxnSpPr/>
              <p:nvPr/>
            </p:nvCxnSpPr>
            <p:spPr>
              <a:xfrm flipH="1">
                <a:off x="7143981" y="4191956"/>
                <a:ext cx="12477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asellaDiTesto 19"/>
            <p:cNvSpPr txBox="1"/>
            <p:nvPr/>
          </p:nvSpPr>
          <p:spPr>
            <a:xfrm>
              <a:off x="4191587" y="2234439"/>
              <a:ext cx="67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write</a:t>
              </a:r>
              <a:endParaRPr lang="en-US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6412724" y="2234439"/>
              <a:ext cx="60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read</a:t>
              </a:r>
              <a:endParaRPr lang="en-US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3982299" y="18651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publish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CasellaDiTesto 23"/>
            <p:cNvSpPr txBox="1"/>
            <p:nvPr/>
          </p:nvSpPr>
          <p:spPr>
            <a:xfrm>
              <a:off x="6302611" y="1865107"/>
              <a:ext cx="1086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subscribe</a:t>
              </a:r>
              <a:endParaRPr lang="it-IT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4727933" y="3595238"/>
              <a:ext cx="31592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i="1" dirty="0" smtClean="0"/>
                <a:t>Application </a:t>
              </a:r>
              <a:r>
                <a:rPr lang="it-IT" i="1" dirty="0" err="1" smtClean="0"/>
                <a:t>program</a:t>
              </a:r>
              <a:endParaRPr lang="it-IT" i="1" dirty="0"/>
            </a:p>
          </p:txBody>
        </p:sp>
        <p:cxnSp>
          <p:nvCxnSpPr>
            <p:cNvPr id="28" name="Connettore 4 27"/>
            <p:cNvCxnSpPr>
              <a:stCxn id="26" idx="0"/>
              <a:endCxn id="18" idx="3"/>
            </p:cNvCxnSpPr>
            <p:nvPr/>
          </p:nvCxnSpPr>
          <p:spPr>
            <a:xfrm rot="16200000" flipV="1">
              <a:off x="6427752" y="2173953"/>
              <a:ext cx="1777979" cy="20282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>
              <a:endCxn id="18" idx="0"/>
            </p:cNvCxnSpPr>
            <p:nvPr/>
          </p:nvCxnSpPr>
          <p:spPr>
            <a:xfrm flipH="1">
              <a:off x="5630784" y="1514861"/>
              <a:ext cx="2572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6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The Internet of (</a:t>
            </a:r>
            <a:r>
              <a:rPr lang="it-IT" dirty="0" err="1" smtClean="0"/>
              <a:t>Every</a:t>
            </a:r>
            <a:r>
              <a:rPr lang="it-IT" dirty="0" smtClean="0"/>
              <a:t>)</a:t>
            </a:r>
            <a:r>
              <a:rPr lang="it-IT" dirty="0" err="1" smtClean="0"/>
              <a:t>Thing</a:t>
            </a:r>
            <a:r>
              <a:rPr lang="it-IT" dirty="0" smtClean="0"/>
              <a:t> (</a:t>
            </a:r>
            <a:r>
              <a:rPr lang="it-IT" dirty="0" err="1" smtClean="0"/>
              <a:t>IoT</a:t>
            </a:r>
            <a:r>
              <a:rPr lang="it-IT" dirty="0" smtClean="0"/>
              <a:t>, </a:t>
            </a:r>
            <a:r>
              <a:rPr lang="it-IT" dirty="0" err="1" smtClean="0"/>
              <a:t>IoE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</a:t>
            </a:fld>
            <a:endParaRPr lang="it-IT"/>
          </a:p>
        </p:txBody>
      </p:sp>
      <p:pic>
        <p:nvPicPr>
          <p:cNvPr id="1026" name="Picture 2" descr="Risultati immagini per IOT technology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14411" cy="43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43701" y="5640709"/>
            <a:ext cx="885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Capturing the </a:t>
            </a:r>
            <a:r>
              <a:rPr lang="en-GB" sz="2000" dirty="0" smtClean="0">
                <a:solidFill>
                  <a:srgbClr val="C00000"/>
                </a:solidFill>
              </a:rPr>
              <a:t>real value </a:t>
            </a:r>
            <a:r>
              <a:rPr lang="en-GB" sz="2000" dirty="0">
                <a:solidFill>
                  <a:srgbClr val="C00000"/>
                </a:solidFill>
              </a:rPr>
              <a:t>of Internet-connected devices goes much further than providing </a:t>
            </a:r>
            <a:r>
              <a:rPr lang="en-GB" sz="2000" dirty="0" smtClean="0">
                <a:solidFill>
                  <a:srgbClr val="C00000"/>
                </a:solidFill>
              </a:rPr>
              <a:t>connectivity, a </a:t>
            </a:r>
            <a:r>
              <a:rPr lang="en-GB" sz="2000" dirty="0">
                <a:solidFill>
                  <a:srgbClr val="C00000"/>
                </a:solidFill>
              </a:rPr>
              <a:t>transport scheme and </a:t>
            </a:r>
            <a:r>
              <a:rPr lang="en-GB" sz="2000" dirty="0" err="1">
                <a:solidFill>
                  <a:srgbClr val="C00000"/>
                </a:solidFill>
              </a:rPr>
              <a:t>databasing</a:t>
            </a:r>
            <a:r>
              <a:rPr lang="en-GB" sz="20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82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30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179513" y="3645024"/>
            <a:ext cx="88457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docker</a:t>
            </a:r>
            <a:r>
              <a:rPr lang="en-GB" sz="2000" dirty="0"/>
              <a:t> run -</a:t>
            </a:r>
            <a:r>
              <a:rPr lang="en-GB" sz="2000" dirty="0" err="1"/>
              <a:t>ti</a:t>
            </a:r>
            <a:r>
              <a:rPr lang="en-GB" sz="2000" dirty="0"/>
              <a:t> -p 1883:1883 -p 9001:9001 </a:t>
            </a:r>
            <a:r>
              <a:rPr lang="en-GB" sz="2000" dirty="0" smtClean="0"/>
              <a:t>eclipse-</a:t>
            </a:r>
            <a:r>
              <a:rPr lang="en-GB" sz="2000" dirty="0" err="1" smtClean="0"/>
              <a:t>mosquitto</a:t>
            </a:r>
            <a:endParaRPr lang="en-GB" sz="2000" dirty="0" smtClean="0"/>
          </a:p>
          <a:p>
            <a:r>
              <a:rPr lang="en-GB" sz="2000" dirty="0" smtClean="0"/>
              <a:t>Run </a:t>
            </a:r>
            <a:r>
              <a:rPr lang="en-GB" sz="2000" dirty="0"/>
              <a:t>for MQTT + </a:t>
            </a:r>
            <a:r>
              <a:rPr lang="en-GB" sz="2000" dirty="0" err="1"/>
              <a:t>websocket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run -d -p 1883:1883 -p 9001:9001 --name=</a:t>
            </a:r>
            <a:r>
              <a:rPr lang="en-GB" sz="2000" dirty="0" err="1"/>
              <a:t>mosquitto</a:t>
            </a:r>
            <a:r>
              <a:rPr lang="en-GB" sz="2000" dirty="0"/>
              <a:t> </a:t>
            </a:r>
            <a:r>
              <a:rPr lang="en-GB" sz="2000" dirty="0" err="1"/>
              <a:t>sourceperl</a:t>
            </a:r>
            <a:r>
              <a:rPr lang="en-GB" sz="2000" dirty="0"/>
              <a:t>/</a:t>
            </a:r>
            <a:r>
              <a:rPr lang="en-GB" sz="2000" dirty="0" err="1"/>
              <a:t>mosquitto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/>
              <a:t>ps</a:t>
            </a:r>
            <a:r>
              <a:rPr lang="it-IT" sz="2000" dirty="0"/>
              <a:t> -a</a:t>
            </a:r>
            <a:endParaRPr lang="en-GB" sz="2000" dirty="0"/>
          </a:p>
          <a:p>
            <a:r>
              <a:rPr lang="en-GB" sz="2000" dirty="0" err="1"/>
              <a:t>docker</a:t>
            </a:r>
            <a:r>
              <a:rPr lang="en-GB" sz="2000" dirty="0"/>
              <a:t> start </a:t>
            </a:r>
            <a:r>
              <a:rPr lang="en-GB" sz="2000" dirty="0" smtClean="0"/>
              <a:t> d8a5f1fefc5b</a:t>
            </a:r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it-IT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d8a5f1fefc5b </a:t>
            </a:r>
            <a:r>
              <a:rPr lang="en-GB" sz="2000" dirty="0" smtClean="0"/>
              <a:t>  /</a:t>
            </a:r>
            <a:r>
              <a:rPr lang="en-GB" sz="2000" dirty="0"/>
              <a:t>bin/bash        </a:t>
            </a:r>
            <a:r>
              <a:rPr lang="en-GB" sz="2000" dirty="0" err="1" smtClean="0"/>
              <a:t>wizardly_ride</a:t>
            </a:r>
            <a:endParaRPr lang="en-GB" sz="2000" dirty="0" smtClean="0"/>
          </a:p>
        </p:txBody>
      </p:sp>
      <p:sp>
        <p:nvSpPr>
          <p:cNvPr id="5" name="Rettangolo 4"/>
          <p:cNvSpPr/>
          <p:nvPr/>
        </p:nvSpPr>
        <p:spPr>
          <a:xfrm>
            <a:off x="2771800" y="47635"/>
            <a:ext cx="6253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Mosquitto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51520" y="1124744"/>
            <a:ext cx="831843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Images     		(</a:t>
            </a:r>
            <a:r>
              <a:rPr lang="en-GB" sz="2800" dirty="0" err="1"/>
              <a:t>docker</a:t>
            </a:r>
            <a:r>
              <a:rPr lang="en-GB" sz="2800" dirty="0"/>
              <a:t> pull </a:t>
            </a:r>
            <a:r>
              <a:rPr lang="en-GB" sz="2800" dirty="0" smtClean="0"/>
              <a:t>… )</a:t>
            </a:r>
            <a:endParaRPr lang="it-IT" sz="2800" dirty="0" smtClean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images</a:t>
            </a:r>
            <a:endParaRPr lang="it-IT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Container	 (</a:t>
            </a:r>
            <a:r>
              <a:rPr lang="en-GB" sz="2800" dirty="0"/>
              <a:t>a runnable instance of an </a:t>
            </a:r>
            <a:r>
              <a:rPr lang="en-GB" sz="2800" dirty="0" smtClean="0"/>
              <a:t>image)</a:t>
            </a:r>
            <a:endParaRPr lang="it-IT" sz="2800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run -p 8484 -a </a:t>
            </a:r>
            <a:r>
              <a:rPr lang="en-GB" dirty="0" err="1"/>
              <a:t>stdin</a:t>
            </a:r>
            <a:r>
              <a:rPr lang="en-GB" dirty="0"/>
              <a:t> -a </a:t>
            </a:r>
            <a:r>
              <a:rPr lang="en-GB" dirty="0" err="1"/>
              <a:t>stdout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-t --name </a:t>
            </a:r>
            <a:r>
              <a:rPr lang="en-GB" dirty="0" err="1"/>
              <a:t>natdocker</a:t>
            </a:r>
            <a:r>
              <a:rPr lang="en-GB" dirty="0"/>
              <a:t> </a:t>
            </a:r>
            <a:r>
              <a:rPr lang="en-GB" dirty="0" err="1"/>
              <a:t>node:nat</a:t>
            </a:r>
            <a:r>
              <a:rPr lang="en-GB" dirty="0"/>
              <a:t> /</a:t>
            </a:r>
            <a:r>
              <a:rPr lang="en-GB" dirty="0" smtClean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</a:t>
            </a:r>
            <a:r>
              <a:rPr lang="it-IT" dirty="0" err="1" smtClean="0"/>
              <a:t>ps</a:t>
            </a:r>
            <a:r>
              <a:rPr lang="it-IT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start /stop --container</a:t>
            </a: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4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31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18783" y="5427043"/>
            <a:ext cx="16214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MainManyLeds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LedPublisher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  <a:endCxn id="53" idx="0"/>
          </p:cNvCxnSpPr>
          <p:nvPr/>
        </p:nvCxnSpPr>
        <p:spPr>
          <a:xfrm rot="10800000" flipV="1">
            <a:off x="2779700" y="2821508"/>
            <a:ext cx="3333080" cy="156383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5109391" y="3971559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4158505" y="5252011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3722069" y="3373405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5568279" y="4889401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84303" y="3670459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4804140" y="4286637"/>
            <a:ext cx="1492652" cy="683483"/>
            <a:chOff x="652326" y="4452440"/>
            <a:chExt cx="1492652" cy="683483"/>
          </a:xfrm>
        </p:grpSpPr>
        <p:sp>
          <p:nvSpPr>
            <p:cNvPr id="59" name="Ovale 58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LedSubscriber</a:t>
              </a:r>
              <a:endParaRPr lang="en-GB" sz="1200" dirty="0"/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/>
          <p:cNvSpPr txBox="1"/>
          <p:nvPr/>
        </p:nvSpPr>
        <p:spPr>
          <a:xfrm>
            <a:off x="5694537" y="4951256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3" name="Rettangolo arrotondato 52"/>
          <p:cNvSpPr/>
          <p:nvPr/>
        </p:nvSpPr>
        <p:spPr>
          <a:xfrm>
            <a:off x="1962859" y="4385344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464744" y="246515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publish</a:t>
            </a:r>
            <a:endParaRPr lang="en-GB" dirty="0"/>
          </a:p>
        </p:txBody>
      </p:sp>
      <p:cxnSp>
        <p:nvCxnSpPr>
          <p:cNvPr id="58" name="Connettore 4 57"/>
          <p:cNvCxnSpPr>
            <a:stCxn id="59" idx="2"/>
            <a:endCxn id="53" idx="3"/>
          </p:cNvCxnSpPr>
          <p:nvPr/>
        </p:nvCxnSpPr>
        <p:spPr>
          <a:xfrm rot="10800000" flipV="1">
            <a:off x="3596540" y="4628378"/>
            <a:ext cx="1207600" cy="899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3735533" y="41771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subscribe</a:t>
            </a:r>
            <a:endParaRPr lang="en-GB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988168" y="4766590"/>
            <a:ext cx="15830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err="1"/>
              <a:t>unibo</a:t>
            </a:r>
            <a:r>
              <a:rPr lang="en-GB" dirty="0"/>
              <a:t>/</a:t>
            </a:r>
            <a:r>
              <a:rPr lang="en-GB" dirty="0" err="1"/>
              <a:t>ledState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773450" y="4139633"/>
            <a:ext cx="1933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tcp://m2m.eclipse.org:1883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6513665" y="5216759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23" name="Rettangolo 22"/>
          <p:cNvSpPr/>
          <p:nvPr/>
        </p:nvSpPr>
        <p:spPr>
          <a:xfrm>
            <a:off x="0" y="132621"/>
            <a:ext cx="683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Activate a MQTT server on localhost:1883 </a:t>
            </a:r>
            <a:r>
              <a:rPr lang="en-GB" sz="1600" dirty="0" smtClean="0"/>
              <a:t>(</a:t>
            </a:r>
            <a:r>
              <a:rPr lang="it-IT" sz="1600" dirty="0" err="1" smtClean="0"/>
              <a:t>Docker</a:t>
            </a:r>
            <a:r>
              <a:rPr lang="it-IT" sz="1600" dirty="0" smtClean="0"/>
              <a:t> images)</a:t>
            </a:r>
            <a:endParaRPr lang="en-GB" sz="1600" dirty="0"/>
          </a:p>
          <a:p>
            <a:r>
              <a:rPr lang="en-GB" sz="1600" dirty="0" err="1" smtClean="0"/>
              <a:t>docker</a:t>
            </a:r>
            <a:r>
              <a:rPr lang="en-GB" sz="1600" dirty="0" smtClean="0"/>
              <a:t> </a:t>
            </a:r>
            <a:r>
              <a:rPr lang="en-GB" sz="1600" dirty="0"/>
              <a:t>run -</a:t>
            </a:r>
            <a:r>
              <a:rPr lang="en-GB" sz="1600" dirty="0" err="1"/>
              <a:t>ti</a:t>
            </a:r>
            <a:r>
              <a:rPr lang="en-GB" sz="1600" dirty="0"/>
              <a:t> -p 1883:1883 -p 9001:9001 </a:t>
            </a:r>
            <a:r>
              <a:rPr lang="en-GB" sz="1600" dirty="0" smtClean="0"/>
              <a:t>eclipse-</a:t>
            </a:r>
            <a:r>
              <a:rPr lang="en-GB" sz="1600" dirty="0" err="1" smtClean="0"/>
              <a:t>mosquitto</a:t>
            </a:r>
            <a:endParaRPr lang="en-GB" sz="1600" dirty="0"/>
          </a:p>
        </p:txBody>
      </p:sp>
      <p:grpSp>
        <p:nvGrpSpPr>
          <p:cNvPr id="5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360142"/>
            <a:ext cx="914400" cy="914400"/>
            <a:chOff x="8009941" y="2821958"/>
            <a:chExt cx="914400" cy="914400"/>
          </a:xfrm>
        </p:grpSpPr>
        <p:grpSp>
          <p:nvGrpSpPr>
            <p:cNvPr id="5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68" name="Rettangolo 67"/>
          <p:cNvSpPr/>
          <p:nvPr/>
        </p:nvSpPr>
        <p:spPr>
          <a:xfrm>
            <a:off x="118783" y="6368887"/>
            <a:ext cx="14978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MainTreeLeds</a:t>
            </a:r>
            <a:endParaRPr lang="en-GB" dirty="0"/>
          </a:p>
        </p:txBody>
      </p:sp>
      <p:sp>
        <p:nvSpPr>
          <p:cNvPr id="69" name="Rettangolo 68"/>
          <p:cNvSpPr/>
          <p:nvPr/>
        </p:nvSpPr>
        <p:spPr>
          <a:xfrm>
            <a:off x="118783" y="5901952"/>
            <a:ext cx="22273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LedSubscriberOnRasp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POINTS </a:t>
            </a:r>
            <a:r>
              <a:rPr lang="it-IT" dirty="0" err="1" smtClean="0"/>
              <a:t>at</a:t>
            </a:r>
            <a:r>
              <a:rPr lang="it-IT" dirty="0" smtClean="0"/>
              <a:t> the end of phase1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SISTEMI (DISTRIBUITI ETEREOGENEI</a:t>
            </a:r>
          </a:p>
          <a:p>
            <a:r>
              <a:rPr lang="it-IT" dirty="0" smtClean="0"/>
              <a:t>ARCHITETTURE – DESIGN PATTERN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STANDARD DI INTERAZIONE/COMUNICAZIONE</a:t>
            </a:r>
            <a:r>
              <a:rPr lang="it-IT" dirty="0" smtClean="0"/>
              <a:t>: </a:t>
            </a:r>
          </a:p>
          <a:p>
            <a:pPr lvl="1"/>
            <a:r>
              <a:rPr lang="it-IT" dirty="0" smtClean="0"/>
              <a:t>Messaggi (</a:t>
            </a:r>
            <a:r>
              <a:rPr lang="it-IT" dirty="0" err="1" smtClean="0"/>
              <a:t>dispatch</a:t>
            </a:r>
            <a:r>
              <a:rPr lang="it-IT" dirty="0" smtClean="0"/>
              <a:t>, </a:t>
            </a:r>
            <a:r>
              <a:rPr lang="it-IT" dirty="0" err="1" smtClean="0"/>
              <a:t>invitation</a:t>
            </a:r>
            <a:r>
              <a:rPr lang="it-IT" dirty="0" smtClean="0"/>
              <a:t>, </a:t>
            </a:r>
            <a:r>
              <a:rPr lang="it-IT" dirty="0" err="1" smtClean="0"/>
              <a:t>request</a:t>
            </a:r>
            <a:r>
              <a:rPr lang="it-IT" dirty="0" smtClean="0"/>
              <a:t>, …)</a:t>
            </a:r>
          </a:p>
          <a:p>
            <a:pPr lvl="1"/>
            <a:r>
              <a:rPr lang="it-IT" dirty="0" smtClean="0"/>
              <a:t>Eventi (messaggi ‘senza destinatario’???)</a:t>
            </a:r>
          </a:p>
          <a:p>
            <a:pPr lvl="1"/>
            <a:r>
              <a:rPr lang="it-IT" dirty="0" smtClean="0"/>
              <a:t>Protocolli P2P </a:t>
            </a:r>
            <a:r>
              <a:rPr lang="it-IT" sz="2100" dirty="0" smtClean="0"/>
              <a:t>(TCP, UDP, </a:t>
            </a:r>
            <a:r>
              <a:rPr lang="it-IT" sz="2100" dirty="0" err="1" smtClean="0"/>
              <a:t>CoAP</a:t>
            </a:r>
            <a:r>
              <a:rPr lang="it-IT" sz="2100" dirty="0" smtClean="0"/>
              <a:t>, HTTP, …) </a:t>
            </a:r>
            <a:r>
              <a:rPr lang="it-IT" dirty="0" smtClean="0"/>
              <a:t>o </a:t>
            </a:r>
            <a:r>
              <a:rPr lang="it-IT" dirty="0" err="1" smtClean="0"/>
              <a:t>publish</a:t>
            </a:r>
            <a:r>
              <a:rPr lang="it-IT" dirty="0" smtClean="0"/>
              <a:t>/</a:t>
            </a:r>
            <a:r>
              <a:rPr lang="it-IT" dirty="0" err="1" smtClean="0"/>
              <a:t>subscribe</a:t>
            </a:r>
            <a:endParaRPr lang="it-IT" dirty="0" smtClean="0"/>
          </a:p>
          <a:p>
            <a:pPr lvl="1"/>
            <a:r>
              <a:rPr lang="it-IT" dirty="0" err="1" smtClean="0"/>
              <a:t>Payload</a:t>
            </a:r>
            <a:r>
              <a:rPr lang="it-IT" dirty="0" smtClean="0"/>
              <a:t> (vocabolari)</a:t>
            </a:r>
          </a:p>
          <a:p>
            <a:pPr lvl="1"/>
            <a:r>
              <a:rPr lang="it-IT" dirty="0" smtClean="0"/>
              <a:t>M2M, Man2M, M2Man (</a:t>
            </a:r>
            <a:r>
              <a:rPr lang="it-IT" dirty="0" err="1" smtClean="0"/>
              <a:t>ManToMan</a:t>
            </a:r>
            <a:r>
              <a:rPr lang="it-IT" dirty="0" smtClean="0"/>
              <a:t>)</a:t>
            </a:r>
          </a:p>
          <a:p>
            <a:r>
              <a:rPr lang="it-IT" dirty="0" smtClean="0"/>
              <a:t>SCHEMI DI COMPORTAMENTO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BASED (</a:t>
            </a:r>
            <a:r>
              <a:rPr lang="it-IT" b="1" dirty="0" smtClean="0">
                <a:solidFill>
                  <a:srgbClr val="C00000"/>
                </a:solidFill>
              </a:rPr>
              <a:t>FSM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DRIVEN</a:t>
            </a:r>
            <a:endParaRPr lang="it-IT" dirty="0"/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47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new </a:t>
            </a:r>
            <a:r>
              <a:rPr lang="it-IT" dirty="0" err="1" smtClean="0"/>
              <a:t>paradigm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33</a:t>
            </a:fld>
            <a:endParaRPr lang="it-IT"/>
          </a:p>
        </p:txBody>
      </p:sp>
      <p:grpSp>
        <p:nvGrpSpPr>
          <p:cNvPr id="73" name="Gruppo 72"/>
          <p:cNvGrpSpPr/>
          <p:nvPr/>
        </p:nvGrpSpPr>
        <p:grpSpPr>
          <a:xfrm>
            <a:off x="1031818" y="1355833"/>
            <a:ext cx="1568285" cy="1152128"/>
            <a:chOff x="503301" y="3573016"/>
            <a:chExt cx="2403117" cy="1512168"/>
          </a:xfrm>
        </p:grpSpPr>
        <p:sp>
          <p:nvSpPr>
            <p:cNvPr id="71" name="Ovale 70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6" name="Gruppo 35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29" name="Ovale 28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34" name="Connettore 2 33"/>
              <p:cNvCxnSpPr>
                <a:stCxn id="29" idx="7"/>
                <a:endCxn id="29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/>
              <p:cNvCxnSpPr>
                <a:stCxn id="29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uppo 96"/>
          <p:cNvGrpSpPr/>
          <p:nvPr/>
        </p:nvGrpSpPr>
        <p:grpSpPr>
          <a:xfrm>
            <a:off x="4531419" y="1355833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stCxn id="29" idx="6"/>
            <a:endCxn id="98" idx="2"/>
          </p:cNvCxnSpPr>
          <p:nvPr/>
        </p:nvCxnSpPr>
        <p:spPr>
          <a:xfrm>
            <a:off x="2600103" y="1931897"/>
            <a:ext cx="193131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3050474" y="1524558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975677" y="2010106"/>
            <a:ext cx="1159485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600" i="1" dirty="0" smtClean="0"/>
              <a:t>Message</a:t>
            </a:r>
            <a:r>
              <a:rPr lang="it-IT" sz="1600" dirty="0" smtClean="0"/>
              <a:t>:</a:t>
            </a:r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Dispatch</a:t>
            </a:r>
            <a:endParaRPr lang="it-IT" sz="1600" dirty="0" smtClean="0"/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Request</a:t>
            </a:r>
            <a:endParaRPr lang="it-IT" sz="1600" dirty="0" smtClean="0"/>
          </a:p>
          <a:p>
            <a:r>
              <a:rPr lang="it-IT" sz="1600" dirty="0" smtClean="0"/>
              <a:t>    </a:t>
            </a:r>
            <a:r>
              <a:rPr lang="it-IT" sz="1600" dirty="0" err="1" smtClean="0"/>
              <a:t>Invitation</a:t>
            </a:r>
            <a:endParaRPr lang="en-GB" sz="1600" dirty="0"/>
          </a:p>
        </p:txBody>
      </p:sp>
      <p:grpSp>
        <p:nvGrpSpPr>
          <p:cNvPr id="113" name="Gruppo 112"/>
          <p:cNvGrpSpPr/>
          <p:nvPr/>
        </p:nvGrpSpPr>
        <p:grpSpPr>
          <a:xfrm>
            <a:off x="748217" y="3678254"/>
            <a:ext cx="1568285" cy="1152128"/>
            <a:chOff x="503301" y="3573016"/>
            <a:chExt cx="2403117" cy="1512168"/>
          </a:xfrm>
        </p:grpSpPr>
        <p:sp>
          <p:nvSpPr>
            <p:cNvPr id="114" name="Ovale 11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" name="Gruppo 11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16" name="Ovale 11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17" name="Connettore 2 116"/>
              <p:cNvCxnSpPr>
                <a:stCxn id="116" idx="7"/>
                <a:endCxn id="11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2 117"/>
              <p:cNvCxnSpPr>
                <a:stCxn id="11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uppo 118"/>
          <p:cNvGrpSpPr/>
          <p:nvPr/>
        </p:nvGrpSpPr>
        <p:grpSpPr>
          <a:xfrm>
            <a:off x="6194833" y="3700412"/>
            <a:ext cx="1568285" cy="1152128"/>
            <a:chOff x="503301" y="3573016"/>
            <a:chExt cx="2403117" cy="1512168"/>
          </a:xfrm>
        </p:grpSpPr>
        <p:sp>
          <p:nvSpPr>
            <p:cNvPr id="120" name="Ovale 11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uppo 12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22" name="Ovale 12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23" name="Connettore 2 122"/>
              <p:cNvCxnSpPr>
                <a:stCxn id="122" idx="7"/>
                <a:endCxn id="12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2 123"/>
              <p:cNvCxnSpPr>
                <a:stCxn id="12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uppo 126"/>
          <p:cNvGrpSpPr/>
          <p:nvPr/>
        </p:nvGrpSpPr>
        <p:grpSpPr>
          <a:xfrm>
            <a:off x="3494788" y="3678254"/>
            <a:ext cx="1568285" cy="1152128"/>
            <a:chOff x="503301" y="3573016"/>
            <a:chExt cx="2403117" cy="1512168"/>
          </a:xfrm>
        </p:grpSpPr>
        <p:sp>
          <p:nvSpPr>
            <p:cNvPr id="128" name="Ovale 12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uppo 12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30" name="Ovale 12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  <a:solidFill>
                <a:srgbClr val="FFCC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smtClean="0"/>
                  <a:t>broker</a:t>
                </a:r>
                <a:endParaRPr lang="en-GB" dirty="0"/>
              </a:p>
            </p:txBody>
          </p:sp>
          <p:cxnSp>
            <p:nvCxnSpPr>
              <p:cNvPr id="131" name="Connettore 2 130"/>
              <p:cNvCxnSpPr>
                <a:stCxn id="130" idx="7"/>
                <a:endCxn id="13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2 131"/>
              <p:cNvCxnSpPr>
                <a:stCxn id="13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Connettore 2 124"/>
          <p:cNvCxnSpPr>
            <a:stCxn id="116" idx="6"/>
            <a:endCxn id="128" idx="2"/>
          </p:cNvCxnSpPr>
          <p:nvPr/>
        </p:nvCxnSpPr>
        <p:spPr>
          <a:xfrm>
            <a:off x="2316502" y="4254318"/>
            <a:ext cx="117828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asellaDiTesto 132"/>
          <p:cNvSpPr txBox="1"/>
          <p:nvPr/>
        </p:nvSpPr>
        <p:spPr>
          <a:xfrm>
            <a:off x="2406460" y="378798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it-IT" dirty="0" smtClean="0"/>
          </a:p>
        </p:txBody>
      </p:sp>
      <p:cxnSp>
        <p:nvCxnSpPr>
          <p:cNvPr id="134" name="Connettore 2 133"/>
          <p:cNvCxnSpPr>
            <a:stCxn id="130" idx="6"/>
            <a:endCxn id="120" idx="2"/>
          </p:cNvCxnSpPr>
          <p:nvPr/>
        </p:nvCxnSpPr>
        <p:spPr>
          <a:xfrm>
            <a:off x="5063073" y="4254318"/>
            <a:ext cx="1131760" cy="2215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/>
          <p:cNvCxnSpPr>
            <a:stCxn id="122" idx="0"/>
            <a:endCxn id="128" idx="0"/>
          </p:cNvCxnSpPr>
          <p:nvPr/>
        </p:nvCxnSpPr>
        <p:spPr>
          <a:xfrm rot="16200000" flipV="1">
            <a:off x="5653834" y="2272523"/>
            <a:ext cx="22158" cy="2833620"/>
          </a:xfrm>
          <a:prstGeom prst="bentConnector3">
            <a:avLst>
              <a:gd name="adj1" fmla="val 11316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116" idx="0"/>
            <a:endCxn id="128" idx="1"/>
          </p:cNvCxnSpPr>
          <p:nvPr/>
        </p:nvCxnSpPr>
        <p:spPr>
          <a:xfrm rot="16200000" flipH="1">
            <a:off x="2590905" y="2722455"/>
            <a:ext cx="168725" cy="2080322"/>
          </a:xfrm>
          <a:prstGeom prst="bentConnector3">
            <a:avLst>
              <a:gd name="adj1" fmla="val -1354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/>
          <p:cNvSpPr txBox="1"/>
          <p:nvPr/>
        </p:nvSpPr>
        <p:spPr>
          <a:xfrm>
            <a:off x="1872979" y="3079107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publisher</a:t>
            </a:r>
            <a:endParaRPr lang="it-IT" sz="1400" dirty="0" smtClean="0"/>
          </a:p>
        </p:txBody>
      </p:sp>
      <p:sp>
        <p:nvSpPr>
          <p:cNvPr id="136" name="CasellaDiTesto 135"/>
          <p:cNvSpPr txBox="1"/>
          <p:nvPr/>
        </p:nvSpPr>
        <p:spPr>
          <a:xfrm>
            <a:off x="4753027" y="3102190"/>
            <a:ext cx="176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subscriber</a:t>
            </a:r>
            <a:endParaRPr lang="it-IT" sz="1400" dirty="0" smtClean="0"/>
          </a:p>
        </p:txBody>
      </p:sp>
      <p:grpSp>
        <p:nvGrpSpPr>
          <p:cNvPr id="143" name="Gruppo 142"/>
          <p:cNvGrpSpPr/>
          <p:nvPr/>
        </p:nvGrpSpPr>
        <p:grpSpPr>
          <a:xfrm>
            <a:off x="1113229" y="5244265"/>
            <a:ext cx="1568285" cy="1152128"/>
            <a:chOff x="503301" y="3573016"/>
            <a:chExt cx="2403117" cy="1512168"/>
          </a:xfrm>
        </p:grpSpPr>
        <p:sp>
          <p:nvSpPr>
            <p:cNvPr id="144" name="Ovale 14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5" name="Gruppo 14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46" name="Ovale 14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47" name="Connettore 2 146"/>
              <p:cNvCxnSpPr>
                <a:stCxn id="146" idx="7"/>
                <a:endCxn id="14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ttore 2 147"/>
              <p:cNvCxnSpPr>
                <a:stCxn id="14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uppo 148"/>
          <p:cNvGrpSpPr/>
          <p:nvPr/>
        </p:nvGrpSpPr>
        <p:grpSpPr>
          <a:xfrm>
            <a:off x="6239718" y="5210769"/>
            <a:ext cx="1568285" cy="1152128"/>
            <a:chOff x="503301" y="3573016"/>
            <a:chExt cx="2403117" cy="1512168"/>
          </a:xfrm>
        </p:grpSpPr>
        <p:sp>
          <p:nvSpPr>
            <p:cNvPr id="150" name="Ovale 14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1" name="Gruppo 15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52" name="Ovale 15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53" name="Connettore 2 152"/>
              <p:cNvCxnSpPr>
                <a:stCxn id="152" idx="7"/>
                <a:endCxn id="15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ttore 2 153"/>
              <p:cNvCxnSpPr>
                <a:stCxn id="15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uppo 156"/>
          <p:cNvGrpSpPr/>
          <p:nvPr/>
        </p:nvGrpSpPr>
        <p:grpSpPr>
          <a:xfrm>
            <a:off x="2745767" y="5705172"/>
            <a:ext cx="788824" cy="272100"/>
            <a:chOff x="346851" y="5561985"/>
            <a:chExt cx="788824" cy="272100"/>
          </a:xfrm>
        </p:grpSpPr>
        <p:sp>
          <p:nvSpPr>
            <p:cNvPr id="158" name="Figura a mano libera 15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9" name="Connettore 2 158"/>
            <p:cNvCxnSpPr>
              <a:stCxn id="15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CasellaDiTesto 159"/>
          <p:cNvSpPr txBox="1"/>
          <p:nvPr/>
        </p:nvSpPr>
        <p:spPr>
          <a:xfrm>
            <a:off x="258606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grpSp>
        <p:nvGrpSpPr>
          <p:cNvPr id="161" name="Gruppo 160"/>
          <p:cNvGrpSpPr/>
          <p:nvPr/>
        </p:nvGrpSpPr>
        <p:grpSpPr>
          <a:xfrm>
            <a:off x="5390184" y="5709244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nettore 1 31"/>
          <p:cNvCxnSpPr/>
          <p:nvPr/>
        </p:nvCxnSpPr>
        <p:spPr>
          <a:xfrm flipV="1">
            <a:off x="3700283" y="5786833"/>
            <a:ext cx="1584451" cy="1760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sellaDiTesto 163"/>
          <p:cNvSpPr txBox="1"/>
          <p:nvPr/>
        </p:nvSpPr>
        <p:spPr>
          <a:xfrm>
            <a:off x="548931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pic>
        <p:nvPicPr>
          <p:cNvPr id="66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608" y="576944"/>
            <a:ext cx="1698572" cy="22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/>
          <p:cNvSpPr txBox="1"/>
          <p:nvPr/>
        </p:nvSpPr>
        <p:spPr>
          <a:xfrm>
            <a:off x="8172437" y="2601122"/>
            <a:ext cx="65274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Behaviour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34</a:t>
            </a:fld>
            <a:endParaRPr lang="it-IT"/>
          </a:p>
        </p:txBody>
      </p:sp>
      <p:grpSp>
        <p:nvGrpSpPr>
          <p:cNvPr id="97" name="Gruppo 96"/>
          <p:cNvGrpSpPr/>
          <p:nvPr/>
        </p:nvGrpSpPr>
        <p:grpSpPr>
          <a:xfrm>
            <a:off x="2122702" y="1709737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endCxn id="98" idx="2"/>
          </p:cNvCxnSpPr>
          <p:nvPr/>
        </p:nvCxnSpPr>
        <p:spPr>
          <a:xfrm>
            <a:off x="1306712" y="2285801"/>
            <a:ext cx="81599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641757" y="1878462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grpSp>
        <p:nvGrpSpPr>
          <p:cNvPr id="161" name="Gruppo 160"/>
          <p:cNvGrpSpPr/>
          <p:nvPr/>
        </p:nvGrpSpPr>
        <p:grpSpPr>
          <a:xfrm>
            <a:off x="1279142" y="2409171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CasellaDiTesto 163"/>
          <p:cNvSpPr txBox="1"/>
          <p:nvPr/>
        </p:nvSpPr>
        <p:spPr>
          <a:xfrm>
            <a:off x="1378277" y="2677199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1786129"/>
            <a:ext cx="387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can </a:t>
            </a:r>
            <a:r>
              <a:rPr lang="it-IT" dirty="0" err="1" smtClean="0"/>
              <a:t>handle</a:t>
            </a:r>
            <a:r>
              <a:rPr lang="it-IT" dirty="0" smtClean="0"/>
              <a:t> </a:t>
            </a:r>
            <a:r>
              <a:rPr lang="it-IT" dirty="0" err="1" smtClean="0"/>
              <a:t>messages</a:t>
            </a:r>
            <a:r>
              <a:rPr lang="it-IT" dirty="0" smtClean="0"/>
              <a:t>/</a:t>
            </a:r>
            <a:r>
              <a:rPr lang="it-IT" dirty="0" err="1" smtClean="0"/>
              <a:t>events</a:t>
            </a:r>
            <a:r>
              <a:rPr lang="it-IT" dirty="0" smtClean="0"/>
              <a:t>:</a:t>
            </a:r>
          </a:p>
          <a:p>
            <a:r>
              <a:rPr lang="it-IT" dirty="0" smtClean="0"/>
              <a:t>          1) </a:t>
            </a:r>
            <a:r>
              <a:rPr lang="it-IT" dirty="0" err="1" smtClean="0"/>
              <a:t>as</a:t>
            </a:r>
            <a:r>
              <a:rPr lang="it-IT" dirty="0" smtClean="0"/>
              <a:t> a FSM</a:t>
            </a:r>
          </a:p>
          <a:p>
            <a:r>
              <a:rPr lang="it-IT" dirty="0" smtClean="0"/>
              <a:t>          2)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reactor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41254" y="3284984"/>
            <a:ext cx="494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Events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can be </a:t>
            </a:r>
            <a:r>
              <a:rPr lang="it-IT" dirty="0" err="1" smtClean="0"/>
              <a:t>emitted</a:t>
            </a:r>
            <a:r>
              <a:rPr lang="it-IT" dirty="0" smtClean="0"/>
              <a:t> by </a:t>
            </a:r>
            <a:r>
              <a:rPr lang="it-IT" i="1" dirty="0" err="1" smtClean="0">
                <a:solidFill>
                  <a:srgbClr val="C00000"/>
                </a:solidFill>
              </a:rPr>
              <a:t>asynchronous</a:t>
            </a:r>
            <a:r>
              <a:rPr lang="it-IT" i="1" dirty="0" smtClean="0">
                <a:solidFill>
                  <a:srgbClr val="C00000"/>
                </a:solidFill>
              </a:rPr>
              <a:t> </a:t>
            </a:r>
            <a:r>
              <a:rPr lang="it-IT" i="1" dirty="0" err="1" smtClean="0">
                <a:solidFill>
                  <a:srgbClr val="C00000"/>
                </a:solidFill>
              </a:rPr>
              <a:t>operations</a:t>
            </a:r>
            <a:endParaRPr lang="it-IT" i="1" dirty="0" smtClean="0">
              <a:solidFill>
                <a:srgbClr val="C00000"/>
              </a:solidFill>
            </a:endParaRPr>
          </a:p>
          <a:p>
            <a:r>
              <a:rPr lang="it-IT" dirty="0"/>
              <a:t>	</a:t>
            </a:r>
            <a:r>
              <a:rPr lang="it-IT" dirty="0" err="1" smtClean="0"/>
              <a:t>write</a:t>
            </a:r>
            <a:r>
              <a:rPr lang="it-IT" dirty="0" smtClean="0"/>
              <a:t> on a file</a:t>
            </a:r>
          </a:p>
          <a:p>
            <a:r>
              <a:rPr lang="it-IT" dirty="0"/>
              <a:t>	</a:t>
            </a:r>
            <a:r>
              <a:rPr lang="it-IT" dirty="0" err="1" smtClean="0"/>
              <a:t>send</a:t>
            </a:r>
            <a:r>
              <a:rPr lang="it-IT" dirty="0" smtClean="0"/>
              <a:t> a </a:t>
            </a:r>
            <a:r>
              <a:rPr lang="it-IT" dirty="0" err="1" smtClean="0"/>
              <a:t>request</a:t>
            </a:r>
            <a:endParaRPr lang="it-IT" dirty="0" smtClean="0"/>
          </a:p>
          <a:p>
            <a:r>
              <a:rPr lang="it-IT" dirty="0"/>
              <a:t> </a:t>
            </a:r>
            <a:r>
              <a:rPr lang="it-IT" dirty="0" smtClean="0"/>
              <a:t>                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35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40246" y="8102"/>
            <a:ext cx="1023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116632"/>
            <a:ext cx="482441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Strategic Information Systems</a:t>
            </a:r>
            <a:endParaRPr lang="en-US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32963" y="1772816"/>
            <a:ext cx="6810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model </a:t>
            </a:r>
            <a:r>
              <a:rPr lang="it-IT" dirty="0" err="1" smtClean="0"/>
              <a:t>allows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design software </a:t>
            </a: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</a:t>
            </a:r>
            <a:r>
              <a:rPr lang="it-IT" dirty="0" smtClean="0"/>
              <a:t>esponsive, </a:t>
            </a:r>
            <a:r>
              <a:rPr lang="it-IT" dirty="0" err="1" smtClean="0"/>
              <a:t>resilient</a:t>
            </a:r>
            <a:r>
              <a:rPr lang="it-IT" dirty="0" smtClean="0"/>
              <a:t>, </a:t>
            </a:r>
            <a:r>
              <a:rPr lang="it-IT" dirty="0" err="1" smtClean="0"/>
              <a:t>elastic,message-driven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</a:t>
            </a:r>
            <a:r>
              <a:rPr lang="it-IT" dirty="0" smtClean="0"/>
              <a:t>ore </a:t>
            </a:r>
            <a:r>
              <a:rPr lang="en-US" dirty="0" smtClean="0"/>
              <a:t>understandable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employ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sequential</a:t>
            </a:r>
            <a:r>
              <a:rPr lang="it-IT" dirty="0" smtClean="0"/>
              <a:t> and </a:t>
            </a:r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 in a </a:t>
            </a:r>
            <a:r>
              <a:rPr lang="it-IT" dirty="0" err="1" smtClean="0"/>
              <a:t>highly</a:t>
            </a:r>
            <a:r>
              <a:rPr lang="it-IT" dirty="0" smtClean="0"/>
              <a:t> </a:t>
            </a: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environemt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abstractely</a:t>
            </a:r>
            <a:r>
              <a:rPr lang="it-IT" dirty="0" smtClean="0"/>
              <a:t> </a:t>
            </a:r>
            <a:r>
              <a:rPr lang="it-IT" dirty="0" err="1" smtClean="0"/>
              <a:t>increase</a:t>
            </a:r>
            <a:r>
              <a:rPr lang="it-IT" dirty="0" smtClean="0"/>
              <a:t> the </a:t>
            </a:r>
            <a:r>
              <a:rPr lang="it-IT" dirty="0" err="1" smtClean="0"/>
              <a:t>distributiviy</a:t>
            </a:r>
            <a:r>
              <a:rPr lang="it-IT" dirty="0" smtClean="0"/>
              <a:t> of </a:t>
            </a:r>
            <a:r>
              <a:rPr lang="it-IT" dirty="0" err="1" smtClean="0"/>
              <a:t>computation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evolves</a:t>
            </a:r>
            <a:r>
              <a:rPr lang="it-IT" dirty="0" smtClean="0"/>
              <a:t>, by </a:t>
            </a:r>
            <a:r>
              <a:rPr lang="it-IT" dirty="0" err="1" smtClean="0"/>
              <a:t>dynamically</a:t>
            </a:r>
            <a:r>
              <a:rPr lang="it-IT" dirty="0" smtClean="0"/>
              <a:t> </a:t>
            </a:r>
            <a:r>
              <a:rPr lang="it-IT" dirty="0" err="1" smtClean="0"/>
              <a:t>creating</a:t>
            </a:r>
            <a:r>
              <a:rPr lang="it-IT" dirty="0" smtClean="0"/>
              <a:t> new </a:t>
            </a:r>
            <a:r>
              <a:rPr lang="it-IT" dirty="0" err="1" smtClean="0"/>
              <a:t>actors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</a:t>
            </a:r>
            <a:r>
              <a:rPr lang="it-IT" dirty="0" err="1" smtClean="0"/>
              <a:t>ntegrable</a:t>
            </a:r>
            <a:r>
              <a:rPr lang="it-IT" dirty="0" smtClean="0"/>
              <a:t> with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endParaRPr lang="it-IT" dirty="0" smtClean="0"/>
          </a:p>
        </p:txBody>
      </p:sp>
      <p:pic>
        <p:nvPicPr>
          <p:cNvPr id="7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4" y="1855423"/>
            <a:ext cx="1767306" cy="23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442982" y="4653136"/>
            <a:ext cx="8350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Beyond performance and </a:t>
            </a:r>
            <a:r>
              <a:rPr lang="it-IT" sz="2400" dirty="0" err="1"/>
              <a:t>scalability</a:t>
            </a:r>
            <a:r>
              <a:rPr lang="it-IT" sz="2400" dirty="0"/>
              <a:t>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reflect</a:t>
            </a:r>
            <a:r>
              <a:rPr lang="it-IT" sz="2400" dirty="0"/>
              <a:t> the </a:t>
            </a:r>
            <a:r>
              <a:rPr lang="it-IT" sz="2400" dirty="0" err="1"/>
              <a:t>mental</a:t>
            </a:r>
            <a:r>
              <a:rPr lang="it-IT" sz="2400" dirty="0"/>
              <a:t> model of business</a:t>
            </a:r>
            <a:r>
              <a:rPr lang="it-IT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The </a:t>
            </a:r>
            <a:r>
              <a:rPr lang="it-IT" sz="2400" dirty="0" err="1"/>
              <a:t>Actor</a:t>
            </a:r>
            <a:r>
              <a:rPr lang="it-IT" sz="2400" dirty="0"/>
              <a:t> model </a:t>
            </a:r>
            <a:r>
              <a:rPr lang="it-IT" sz="2400" dirty="0" err="1"/>
              <a:t>allows</a:t>
            </a:r>
            <a:r>
              <a:rPr lang="it-IT" sz="2400" dirty="0"/>
              <a:t> </a:t>
            </a:r>
            <a:r>
              <a:rPr lang="it-IT" sz="2400" dirty="0" err="1"/>
              <a:t>us</a:t>
            </a:r>
            <a:r>
              <a:rPr lang="it-IT" sz="2400" dirty="0"/>
              <a:t> to </a:t>
            </a:r>
            <a:r>
              <a:rPr lang="it-IT" sz="2400" dirty="0" err="1"/>
              <a:t>intersect</a:t>
            </a:r>
            <a:r>
              <a:rPr lang="it-IT" sz="2400" dirty="0"/>
              <a:t> with the DDD-</a:t>
            </a:r>
            <a:r>
              <a:rPr lang="it-IT" sz="2400" dirty="0" err="1"/>
              <a:t>based</a:t>
            </a:r>
            <a:r>
              <a:rPr lang="it-IT" sz="2400" dirty="0"/>
              <a:t> </a:t>
            </a:r>
            <a:r>
              <a:rPr lang="it-IT" sz="2400" dirty="0" err="1" smtClean="0"/>
              <a:t>approach</a:t>
            </a:r>
            <a:r>
              <a:rPr lang="it-IT" sz="2400" dirty="0" smtClean="0"/>
              <a:t>.</a:t>
            </a:r>
            <a:endParaRPr lang="it-IT" sz="24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07463" y="931432"/>
            <a:ext cx="888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Software </a:t>
            </a:r>
            <a:r>
              <a:rPr lang="it-IT" sz="2400" dirty="0" err="1"/>
              <a:t>produces</a:t>
            </a:r>
            <a:r>
              <a:rPr lang="it-IT" sz="2400" dirty="0"/>
              <a:t> business competitive </a:t>
            </a:r>
            <a:r>
              <a:rPr lang="it-IT" sz="2400" dirty="0" err="1"/>
              <a:t>advantage</a:t>
            </a:r>
            <a:r>
              <a:rPr lang="it-IT" sz="2400" dirty="0"/>
              <a:t> (</a:t>
            </a:r>
            <a:r>
              <a:rPr lang="it-IT" sz="2400" i="1" dirty="0" err="1"/>
              <a:t>strategic</a:t>
            </a:r>
            <a:r>
              <a:rPr lang="it-IT" sz="2400" i="1" dirty="0"/>
              <a:t> </a:t>
            </a:r>
            <a:r>
              <a:rPr lang="it-IT" sz="2400" i="1" dirty="0" err="1"/>
              <a:t>results</a:t>
            </a:r>
            <a:r>
              <a:rPr lang="it-IT" sz="2400" dirty="0" smtClean="0"/>
              <a:t>).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6435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36</a:t>
            </a:fld>
            <a:endParaRPr lang="it-IT"/>
          </a:p>
        </p:txBody>
      </p:sp>
      <p:grpSp>
        <p:nvGrpSpPr>
          <p:cNvPr id="9" name="Gruppo 8"/>
          <p:cNvGrpSpPr/>
          <p:nvPr/>
        </p:nvGrpSpPr>
        <p:grpSpPr>
          <a:xfrm>
            <a:off x="525815" y="4095255"/>
            <a:ext cx="7315988" cy="2366928"/>
            <a:chOff x="525815" y="3874421"/>
            <a:chExt cx="7315988" cy="2366928"/>
          </a:xfrm>
        </p:grpSpPr>
        <p:pic>
          <p:nvPicPr>
            <p:cNvPr id="4" name="Picture 4" descr="https://images-na.ssl-images-amazon.com/images/I/5156gHBSxaL._SX379_BO1,204,203,200_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15" y="3874421"/>
              <a:ext cx="1712486" cy="2242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sellaDiTesto 4"/>
            <p:cNvSpPr txBox="1"/>
            <p:nvPr/>
          </p:nvSpPr>
          <p:spPr>
            <a:xfrm>
              <a:off x="2411760" y="4056135"/>
              <a:ext cx="543004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Distributed systems have </a:t>
              </a:r>
              <a:r>
                <a:rPr lang="en-US" sz="1600" dirty="0" smtClean="0"/>
                <a:t>become more </a:t>
              </a:r>
              <a:r>
                <a:rPr lang="en-US" sz="1600" dirty="0"/>
                <a:t>fine-grained in the past 10 years, </a:t>
              </a:r>
              <a:r>
                <a:rPr lang="en-US" sz="1600" dirty="0" smtClean="0"/>
                <a:t> shifting </a:t>
              </a:r>
              <a:r>
                <a:rPr lang="en-US" sz="1600" dirty="0"/>
                <a:t>from code-heavy monolithic </a:t>
              </a:r>
              <a:r>
                <a:rPr lang="en-US" sz="1600" dirty="0" smtClean="0"/>
                <a:t> applications </a:t>
              </a:r>
              <a:r>
                <a:rPr lang="en-US" sz="1600" dirty="0"/>
                <a:t>to smaller, self-contained 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microservices</a:t>
              </a:r>
              <a:r>
                <a:rPr lang="en-US" sz="1600" dirty="0"/>
                <a:t>. </a:t>
              </a:r>
              <a:endParaRPr lang="en-US" sz="1600" dirty="0" smtClean="0"/>
            </a:p>
            <a:p>
              <a:r>
                <a:rPr lang="en-US" sz="1600" dirty="0" smtClean="0"/>
                <a:t>With </a:t>
              </a:r>
              <a:r>
                <a:rPr lang="en-US" sz="1600" dirty="0"/>
                <a:t>lots of examples and practical </a:t>
              </a:r>
              <a:r>
                <a:rPr lang="en-US" sz="1600" dirty="0" smtClean="0"/>
                <a:t> advice</a:t>
              </a:r>
              <a:r>
                <a:rPr lang="en-US" sz="1600" dirty="0"/>
                <a:t>, this book takes a </a:t>
              </a:r>
              <a:r>
                <a:rPr lang="en-US" sz="1600" b="1" dirty="0">
                  <a:solidFill>
                    <a:srgbClr val="0070C0"/>
                  </a:solidFill>
                </a:rPr>
                <a:t>holistic view </a:t>
              </a:r>
              <a:r>
                <a:rPr lang="en-US" sz="1600" b="1" dirty="0" smtClean="0">
                  <a:solidFill>
                    <a:srgbClr val="0070C0"/>
                  </a:solidFill>
                </a:rPr>
                <a:t> </a:t>
              </a:r>
              <a:r>
                <a:rPr lang="en-US" sz="1600" dirty="0" smtClean="0"/>
                <a:t>of </a:t>
              </a:r>
              <a:r>
                <a:rPr lang="en-US" sz="1600" dirty="0"/>
                <a:t>the topics that system architects </a:t>
              </a:r>
              <a:r>
                <a:rPr lang="en-US" sz="1600" dirty="0" smtClean="0"/>
                <a:t> and </a:t>
              </a:r>
              <a:r>
                <a:rPr lang="en-US" sz="1600" dirty="0"/>
                <a:t>administrators must consider </a:t>
              </a:r>
              <a:r>
                <a:rPr lang="en-US" sz="1600" dirty="0" smtClean="0"/>
                <a:t> when </a:t>
              </a:r>
              <a:r>
                <a:rPr lang="en-US" sz="1600" dirty="0"/>
                <a:t>building, managing, </a:t>
              </a:r>
              <a:r>
                <a:rPr lang="en-US" sz="1600" dirty="0" smtClean="0"/>
                <a:t>and </a:t>
              </a:r>
              <a:r>
                <a:rPr lang="en-US" sz="1600" dirty="0"/>
                <a:t>evolving </a:t>
              </a:r>
              <a:r>
                <a:rPr lang="en-US" sz="1600" b="1" dirty="0" err="1">
                  <a:solidFill>
                    <a:srgbClr val="0070C0"/>
                  </a:solidFill>
                </a:rPr>
                <a:t>microservice</a:t>
              </a:r>
              <a:r>
                <a:rPr lang="en-US" sz="1600" b="1" dirty="0">
                  <a:solidFill>
                    <a:srgbClr val="0070C0"/>
                  </a:solidFill>
                </a:rPr>
                <a:t> architectures</a:t>
              </a:r>
              <a:r>
                <a:rPr lang="en-US" sz="1600" dirty="0"/>
                <a:t>.</a:t>
              </a:r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1620838" y="5872017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2015</a:t>
              </a:r>
              <a:endParaRPr lang="en-US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4788024" y="132607"/>
            <a:ext cx="414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Microservices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67195" y="980728"/>
            <a:ext cx="85689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Microservices</a:t>
            </a:r>
            <a:r>
              <a:rPr lang="en-US" dirty="0"/>
              <a:t> is a variant of the </a:t>
            </a:r>
            <a:r>
              <a:rPr lang="en-US" dirty="0">
                <a:hlinkClick r:id="rId3" tooltip="Service-oriented architecture"/>
              </a:rPr>
              <a:t>service-oriented architecture</a:t>
            </a:r>
            <a:r>
              <a:rPr lang="en-US" dirty="0"/>
              <a:t> (SOA) architectural style that structures an </a:t>
            </a:r>
            <a:r>
              <a:rPr lang="en-US" dirty="0">
                <a:hlinkClick r:id="rId4" tooltip="Application (computing)"/>
              </a:rPr>
              <a:t>application</a:t>
            </a:r>
            <a:r>
              <a:rPr lang="en-US" dirty="0"/>
              <a:t> as a collection of </a:t>
            </a:r>
            <a:r>
              <a:rPr lang="en-US" dirty="0">
                <a:hlinkClick r:id="rId5" tooltip="Coupling (computer programming)"/>
              </a:rPr>
              <a:t>loosely coupled</a:t>
            </a:r>
            <a:r>
              <a:rPr lang="en-US" dirty="0"/>
              <a:t> </a:t>
            </a:r>
            <a:r>
              <a:rPr lang="en-US" dirty="0" smtClean="0"/>
              <a:t>services: services </a:t>
            </a:r>
            <a:r>
              <a:rPr lang="en-US" dirty="0"/>
              <a:t>should be </a:t>
            </a:r>
            <a:r>
              <a:rPr lang="en-US" dirty="0">
                <a:hlinkClick r:id="rId6" tooltip="Service granularity principle"/>
              </a:rPr>
              <a:t>fine-grained</a:t>
            </a:r>
            <a:r>
              <a:rPr lang="en-US" dirty="0"/>
              <a:t> and the </a:t>
            </a:r>
            <a:r>
              <a:rPr lang="en-US" dirty="0">
                <a:hlinkClick r:id="rId7" tooltip="Protocol (computing)"/>
              </a:rPr>
              <a:t>protocols</a:t>
            </a:r>
            <a:r>
              <a:rPr lang="en-US" dirty="0"/>
              <a:t> should be lightweight.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Microservices</a:t>
            </a:r>
            <a:r>
              <a:rPr lang="it-IT" dirty="0" smtClean="0"/>
              <a:t> </a:t>
            </a:r>
            <a:r>
              <a:rPr lang="it-IT" dirty="0" err="1" smtClean="0"/>
              <a:t>emerged</a:t>
            </a:r>
            <a:r>
              <a:rPr lang="it-IT" dirty="0" smtClean="0"/>
              <a:t> from: </a:t>
            </a:r>
            <a:r>
              <a:rPr lang="it-IT" b="1" dirty="0" smtClean="0">
                <a:solidFill>
                  <a:srgbClr val="C00000"/>
                </a:solidFill>
              </a:rPr>
              <a:t>domain-</a:t>
            </a:r>
            <a:r>
              <a:rPr lang="it-IT" b="1" dirty="0" err="1" smtClean="0">
                <a:solidFill>
                  <a:srgbClr val="C00000"/>
                </a:solidFill>
              </a:rPr>
              <a:t>driven</a:t>
            </a:r>
            <a:r>
              <a:rPr lang="it-IT" b="1" dirty="0" smtClean="0">
                <a:solidFill>
                  <a:srgbClr val="C00000"/>
                </a:solidFill>
              </a:rPr>
              <a:t> design, </a:t>
            </a:r>
            <a:r>
              <a:rPr lang="it-IT" b="1" dirty="0" err="1" smtClean="0">
                <a:solidFill>
                  <a:srgbClr val="C00000"/>
                </a:solidFill>
              </a:rPr>
              <a:t>conitnuos</a:t>
            </a:r>
            <a:r>
              <a:rPr lang="it-IT" b="1" dirty="0" smtClean="0">
                <a:solidFill>
                  <a:srgbClr val="C00000"/>
                </a:solidFill>
              </a:rPr>
              <a:t> delivery, on-demand </a:t>
            </a:r>
            <a:r>
              <a:rPr lang="it-IT" b="1" dirty="0" err="1" smtClean="0">
                <a:solidFill>
                  <a:srgbClr val="C00000"/>
                </a:solidFill>
              </a:rPr>
              <a:t>virtualization</a:t>
            </a:r>
            <a:r>
              <a:rPr lang="it-IT" b="1" dirty="0" smtClean="0">
                <a:solidFill>
                  <a:srgbClr val="C00000"/>
                </a:solidFill>
              </a:rPr>
              <a:t>, </a:t>
            </a:r>
            <a:r>
              <a:rPr lang="it-IT" b="1" dirty="0" err="1" smtClean="0">
                <a:solidFill>
                  <a:srgbClr val="C00000"/>
                </a:solidFill>
              </a:rPr>
              <a:t>infrastructure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automation</a:t>
            </a:r>
            <a:r>
              <a:rPr lang="it-IT" b="1" dirty="0" smtClean="0">
                <a:solidFill>
                  <a:srgbClr val="C00000"/>
                </a:solidFill>
              </a:rPr>
              <a:t>, small </a:t>
            </a:r>
            <a:r>
              <a:rPr lang="it-IT" b="1" dirty="0" err="1" smtClean="0">
                <a:solidFill>
                  <a:srgbClr val="C00000"/>
                </a:solidFill>
              </a:rPr>
              <a:t>autonomous</a:t>
            </a:r>
            <a:r>
              <a:rPr lang="it-IT" b="1" dirty="0" smtClean="0">
                <a:solidFill>
                  <a:srgbClr val="C00000"/>
                </a:solidFill>
              </a:rPr>
              <a:t> teams, </a:t>
            </a:r>
            <a:r>
              <a:rPr lang="it-IT" b="1" dirty="0" err="1" smtClean="0">
                <a:solidFill>
                  <a:srgbClr val="C00000"/>
                </a:solidFill>
              </a:rPr>
              <a:t>systems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at</a:t>
            </a:r>
            <a:r>
              <a:rPr lang="it-IT" b="1" dirty="0" smtClean="0">
                <a:solidFill>
                  <a:srgbClr val="C00000"/>
                </a:solidFill>
              </a:rPr>
              <a:t> scale</a:t>
            </a:r>
            <a:r>
              <a:rPr lang="it-IT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Microservices</a:t>
            </a:r>
            <a:r>
              <a:rPr lang="it-IT" sz="1600" dirty="0"/>
              <a:t> </a:t>
            </a:r>
            <a:r>
              <a:rPr lang="en-US" sz="1600" dirty="0" smtClean="0"/>
              <a:t>improve</a:t>
            </a:r>
            <a:r>
              <a:rPr lang="en-US" sz="1600" dirty="0"/>
              <a:t> </a:t>
            </a:r>
            <a:r>
              <a:rPr lang="en-US" sz="1600" dirty="0">
                <a:hlinkClick r:id="rId8" tooltip="Modular programming"/>
              </a:rPr>
              <a:t>modularity</a:t>
            </a:r>
            <a:r>
              <a:rPr lang="en-US" sz="1600" dirty="0"/>
              <a:t> and makes the application easier to understand, develop and test. It also parallelizes </a:t>
            </a:r>
            <a:r>
              <a:rPr lang="en-US" sz="1600" dirty="0">
                <a:hlinkClick r:id="rId9" tooltip="Development (software) (page does not exist)"/>
              </a:rPr>
              <a:t>development</a:t>
            </a:r>
            <a:r>
              <a:rPr lang="en-US" sz="1600" dirty="0"/>
              <a:t> by enabling small autonomous teams to develop, </a:t>
            </a:r>
            <a:r>
              <a:rPr lang="en-US" sz="1600" dirty="0">
                <a:hlinkClick r:id="rId10" tooltip="Deployment (software) (page does not exist)"/>
              </a:rPr>
              <a:t>deploy</a:t>
            </a:r>
            <a:r>
              <a:rPr lang="en-US" sz="1600" dirty="0"/>
              <a:t> and scale their respective services </a:t>
            </a:r>
            <a:r>
              <a:rPr lang="en-US" sz="1600" dirty="0" err="1" smtClean="0"/>
              <a:t>independently.It</a:t>
            </a:r>
            <a:r>
              <a:rPr lang="en-US" sz="1600" dirty="0" smtClean="0"/>
              <a:t> </a:t>
            </a:r>
            <a:r>
              <a:rPr lang="en-US" sz="1600" dirty="0"/>
              <a:t>also allows the architecture of an individual service to emerge through </a:t>
            </a:r>
            <a:r>
              <a:rPr lang="en-US" sz="1600" dirty="0" smtClean="0"/>
              <a:t>continuous</a:t>
            </a:r>
            <a:r>
              <a:rPr lang="en-US" sz="1600" dirty="0"/>
              <a:t> </a:t>
            </a:r>
            <a:r>
              <a:rPr lang="en-US" sz="1600" dirty="0" smtClean="0">
                <a:hlinkClick r:id="rId11" tooltip="Refactoring"/>
              </a:rPr>
              <a:t>refactoring</a:t>
            </a:r>
            <a:r>
              <a:rPr lang="en-US" sz="1600" dirty="0" smtClean="0"/>
              <a:t>.</a:t>
            </a:r>
            <a:r>
              <a:rPr lang="en-US" sz="1600" baseline="30000" dirty="0"/>
              <a:t>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-based </a:t>
            </a:r>
            <a:r>
              <a:rPr lang="en-US" sz="1600" dirty="0"/>
              <a:t>architectures enable </a:t>
            </a:r>
            <a:r>
              <a:rPr lang="en-US" sz="1600" dirty="0">
                <a:hlinkClick r:id="rId12" tooltip="Continuous delivery"/>
              </a:rPr>
              <a:t>continuous delivery</a:t>
            </a:r>
            <a:r>
              <a:rPr lang="en-US" sz="1600" dirty="0"/>
              <a:t> and deployment.</a:t>
            </a:r>
          </a:p>
        </p:txBody>
      </p:sp>
    </p:spTree>
    <p:extLst>
      <p:ext uri="{BB962C8B-B14F-4D97-AF65-F5344CB8AC3E}">
        <p14:creationId xmlns:p14="http://schemas.microsoft.com/office/powerpoint/2010/main" val="4203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SISTEMA BLS </a:t>
            </a:r>
            <a:r>
              <a:rPr lang="it-IT" dirty="0" smtClean="0"/>
              <a:t>(IOT </a:t>
            </a:r>
            <a:r>
              <a:rPr lang="it-IT" dirty="0" err="1" smtClean="0"/>
              <a:t>minimal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DOPO</a:t>
            </a:r>
            <a:r>
              <a:rPr lang="it-IT" dirty="0" smtClean="0">
                <a:solidFill>
                  <a:srgbClr val="C00000"/>
                </a:solidFill>
              </a:rPr>
              <a:t> avere costruito il sistema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Cosa è un LED?  Cosa è un BUTTON?</a:t>
            </a:r>
          </a:p>
          <a:p>
            <a:pPr lvl="1"/>
            <a:r>
              <a:rPr lang="it-IT" dirty="0" smtClean="0"/>
              <a:t>Cosa fa il sistema?</a:t>
            </a:r>
          </a:p>
          <a:p>
            <a:pPr lvl="1"/>
            <a:r>
              <a:rPr lang="it-IT" dirty="0" smtClean="0"/>
              <a:t>Come fa un utente a sapere quello che fa?</a:t>
            </a:r>
          </a:p>
          <a:p>
            <a:pPr lvl="1"/>
            <a:endParaRPr lang="it-IT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IL PATTERN MVC</a:t>
            </a:r>
          </a:p>
          <a:p>
            <a:pPr lvl="1"/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37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6016" y="3861048"/>
            <a:ext cx="2418796" cy="1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pattern MVC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Una guida per molte soluzioni vincenti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721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39</a:t>
            </a:fld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948264" y="0"/>
            <a:ext cx="155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23059" y="810945"/>
            <a:ext cx="9020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Model-</a:t>
            </a:r>
            <a:r>
              <a:rPr lang="en-US" b="1" dirty="0" err="1">
                <a:solidFill>
                  <a:srgbClr val="C00000"/>
                </a:solidFill>
              </a:rPr>
              <a:t>VIew</a:t>
            </a:r>
            <a:r>
              <a:rPr lang="en-US" b="1" dirty="0">
                <a:solidFill>
                  <a:srgbClr val="C00000"/>
                </a:solidFill>
              </a:rPr>
              <a:t>-Controller macro pattern </a:t>
            </a:r>
            <a:r>
              <a:rPr lang="en-US" dirty="0"/>
              <a:t>provides a framework for the structured division of responsibility between people and software in </a:t>
            </a:r>
            <a:r>
              <a:rPr lang="en-US" dirty="0" err="1"/>
              <a:t>IoT</a:t>
            </a:r>
            <a:r>
              <a:rPr lang="en-US" dirty="0"/>
              <a:t> applications. It also provides a framework for high level interoperability between data sources, control elements, and UI elements.</a:t>
            </a:r>
          </a:p>
        </p:txBody>
      </p:sp>
      <p:pic>
        <p:nvPicPr>
          <p:cNvPr id="11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" y="1916832"/>
            <a:ext cx="51286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5278743" y="2564904"/>
            <a:ext cx="3744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b="1" dirty="0" smtClean="0">
                <a:solidFill>
                  <a:srgbClr val="C00000"/>
                </a:solidFill>
              </a:rPr>
              <a:t> Model</a:t>
            </a:r>
            <a:r>
              <a:rPr lang="en-US" dirty="0" smtClean="0"/>
              <a:t> </a:t>
            </a:r>
            <a:r>
              <a:rPr lang="en-US" dirty="0"/>
              <a:t>is a representation or an </a:t>
            </a:r>
            <a:r>
              <a:rPr lang="en-US" dirty="0">
                <a:solidFill>
                  <a:srgbClr val="FF0000"/>
                </a:solidFill>
              </a:rPr>
              <a:t>abstraction</a:t>
            </a:r>
            <a:r>
              <a:rPr lang="en-US" dirty="0"/>
              <a:t> of the physical things and their attributes, which </a:t>
            </a:r>
            <a:r>
              <a:rPr lang="en-US" i="1" dirty="0"/>
              <a:t>informs</a:t>
            </a:r>
            <a:r>
              <a:rPr lang="en-US" dirty="0"/>
              <a:t> a Controller.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Controller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dirty="0" smtClean="0"/>
              <a:t> software </a:t>
            </a:r>
            <a:r>
              <a:rPr lang="en-US" dirty="0"/>
              <a:t>which makes </a:t>
            </a:r>
            <a:r>
              <a:rPr lang="en-US" i="1" dirty="0"/>
              <a:t>actuation</a:t>
            </a:r>
            <a:r>
              <a:rPr lang="en-US" dirty="0"/>
              <a:t> decisions based on the information, and sends actuation commands to the thing using it’s modeled affordances. </a:t>
            </a:r>
            <a:endParaRPr lang="en-US" dirty="0" smtClean="0"/>
          </a:p>
          <a:p>
            <a:r>
              <a:rPr lang="en-US" b="1" i="1" dirty="0" smtClean="0"/>
              <a:t>The </a:t>
            </a:r>
            <a:r>
              <a:rPr lang="en-US" b="1" i="1" dirty="0"/>
              <a:t>software goal is to maintain a desired state of the thing through it’s model.</a:t>
            </a:r>
          </a:p>
        </p:txBody>
      </p:sp>
    </p:spTree>
    <p:extLst>
      <p:ext uri="{BB962C8B-B14F-4D97-AF65-F5344CB8AC3E}">
        <p14:creationId xmlns:p14="http://schemas.microsoft.com/office/powerpoint/2010/main" val="1307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System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Internet of Things really means the </a:t>
            </a:r>
            <a:r>
              <a:rPr lang="en-GB" dirty="0">
                <a:solidFill>
                  <a:srgbClr val="C00000"/>
                </a:solidFill>
              </a:rPr>
              <a:t>convergence of information, control and the cyber elements of physical systems</a:t>
            </a:r>
            <a:r>
              <a:rPr lang="en-GB" dirty="0"/>
              <a:t>.</a:t>
            </a:r>
          </a:p>
          <a:p>
            <a:r>
              <a:rPr lang="en-GB" dirty="0" smtClean="0"/>
              <a:t>A </a:t>
            </a:r>
            <a:r>
              <a:rPr lang="en-GB" dirty="0"/>
              <a:t>key characteristic of </a:t>
            </a:r>
            <a:r>
              <a:rPr lang="en-GB" b="1" dirty="0">
                <a:solidFill>
                  <a:srgbClr val="C00000"/>
                </a:solidFill>
              </a:rPr>
              <a:t>Systems Applications </a:t>
            </a:r>
            <a:r>
              <a:rPr lang="en-GB" dirty="0"/>
              <a:t>will be the importance of how their </a:t>
            </a:r>
            <a:r>
              <a:rPr lang="en-GB" dirty="0" smtClean="0"/>
              <a:t>basic functions </a:t>
            </a:r>
            <a:r>
              <a:rPr lang="en-GB" dirty="0"/>
              <a:t>can be combined to provide </a:t>
            </a:r>
            <a:r>
              <a:rPr lang="en-GB" dirty="0">
                <a:solidFill>
                  <a:srgbClr val="C00000"/>
                </a:solidFill>
              </a:rPr>
              <a:t>vertically focused solutions </a:t>
            </a:r>
            <a:r>
              <a:rPr lang="en-GB" dirty="0"/>
              <a:t>- the bulk </a:t>
            </a:r>
            <a:r>
              <a:rPr lang="en-GB" dirty="0" smtClean="0"/>
              <a:t>of which </a:t>
            </a:r>
            <a:r>
              <a:rPr lang="en-GB" dirty="0"/>
              <a:t>will increasingly be delivered as a managed or value-added service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Some </a:t>
            </a:r>
            <a:r>
              <a:rPr lang="en-GB" dirty="0"/>
              <a:t>basic </a:t>
            </a:r>
            <a:r>
              <a:rPr lang="en-GB" dirty="0">
                <a:solidFill>
                  <a:srgbClr val="C00000"/>
                </a:solidFill>
              </a:rPr>
              <a:t>design </a:t>
            </a:r>
            <a:r>
              <a:rPr lang="en-GB" dirty="0" smtClean="0">
                <a:solidFill>
                  <a:srgbClr val="C00000"/>
                </a:solidFill>
              </a:rPr>
              <a:t>principles </a:t>
            </a:r>
            <a:r>
              <a:rPr lang="en-GB" dirty="0" smtClean="0"/>
              <a:t>must </a:t>
            </a:r>
            <a:r>
              <a:rPr lang="en-GB" dirty="0"/>
              <a:t>be put in place to guide the growth of a vast, distributed technological </a:t>
            </a:r>
            <a:r>
              <a:rPr lang="en-GB" b="1" dirty="0" smtClean="0">
                <a:solidFill>
                  <a:srgbClr val="C00000"/>
                </a:solidFill>
              </a:rPr>
              <a:t>organism</a:t>
            </a:r>
            <a:r>
              <a:rPr lang="en-GB" dirty="0" smtClean="0"/>
              <a:t> that </a:t>
            </a:r>
            <a:r>
              <a:rPr lang="en-GB" dirty="0"/>
              <a:t>must remain organized as it evolves according to a logic all its own. It demands </a:t>
            </a:r>
            <a:r>
              <a:rPr lang="en-GB" dirty="0" smtClean="0"/>
              <a:t>that we </a:t>
            </a:r>
            <a:r>
              <a:rPr lang="en-GB" dirty="0"/>
              <a:t>design not only devices and networks but also information itself in ways not </a:t>
            </a:r>
            <a:r>
              <a:rPr lang="en-GB" dirty="0" smtClean="0"/>
              <a:t>addressed by </a:t>
            </a:r>
            <a:r>
              <a:rPr lang="en-GB" dirty="0"/>
              <a:t>current IT.</a:t>
            </a:r>
          </a:p>
          <a:p>
            <a:r>
              <a:rPr lang="en-GB" dirty="0" smtClean="0"/>
              <a:t>It </a:t>
            </a:r>
            <a:r>
              <a:rPr lang="en-GB" dirty="0"/>
              <a:t>will not be feasible to reinvent the underlying infrastructure for each </a:t>
            </a:r>
            <a:r>
              <a:rPr lang="en-GB" dirty="0" smtClean="0"/>
              <a:t>new application.</a:t>
            </a:r>
            <a:r>
              <a:rPr lang="en-GB" dirty="0"/>
              <a:t> Instead, these applications need to integrate easily with an appropriate networking </a:t>
            </a:r>
            <a:r>
              <a:rPr lang="en-GB" dirty="0" smtClean="0"/>
              <a:t>and data </a:t>
            </a:r>
            <a:r>
              <a:rPr lang="en-GB" dirty="0"/>
              <a:t>management foundation.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3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SISTEMI: una visione ‘olistica’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/>
          </a:bodyPr>
          <a:lstStyle/>
          <a:p>
            <a:r>
              <a:rPr lang="it-IT" dirty="0" smtClean="0"/>
              <a:t>VISTE DI UN SISTEMA</a:t>
            </a:r>
          </a:p>
          <a:p>
            <a:pPr lvl="1"/>
            <a:r>
              <a:rPr lang="it-IT" dirty="0" smtClean="0"/>
              <a:t>Dal di fuori (cosa fa)</a:t>
            </a:r>
          </a:p>
          <a:p>
            <a:pPr lvl="1"/>
            <a:r>
              <a:rPr lang="it-IT" dirty="0" smtClean="0"/>
              <a:t>Dal di dentro (come è fatto)</a:t>
            </a:r>
          </a:p>
          <a:p>
            <a:r>
              <a:rPr lang="it-IT" dirty="0"/>
              <a:t>ARCHITETTURA ESAGONALE</a:t>
            </a:r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40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39552" y="3717032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connection between the </a:t>
            </a:r>
            <a:r>
              <a:rPr lang="en-GB" i="1" dirty="0"/>
              <a:t>inside </a:t>
            </a:r>
            <a:r>
              <a:rPr lang="en-GB" dirty="0"/>
              <a:t>and the </a:t>
            </a:r>
            <a:r>
              <a:rPr lang="en-GB" i="1" dirty="0"/>
              <a:t>outside </a:t>
            </a:r>
            <a:r>
              <a:rPr lang="en-GB" dirty="0"/>
              <a:t>part of the system is realized via abstractions called </a:t>
            </a:r>
            <a:r>
              <a:rPr lang="en-GB" i="1" dirty="0"/>
              <a:t>ports</a:t>
            </a:r>
            <a:r>
              <a:rPr lang="en-GB" dirty="0"/>
              <a:t> and their implementation counterparts called </a:t>
            </a:r>
            <a:r>
              <a:rPr lang="en-GB" i="1" dirty="0"/>
              <a:t>adapters</a:t>
            </a:r>
            <a:r>
              <a:rPr lang="en-GB" dirty="0"/>
              <a:t>.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3196024" cy="31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6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Hexagonal Architecture</a:t>
            </a:r>
            <a:br>
              <a:rPr lang="en-GB" b="1" dirty="0"/>
            </a:br>
            <a:r>
              <a:rPr lang="en-GB" b="1" dirty="0" smtClean="0"/>
              <a:t>(</a:t>
            </a:r>
            <a:r>
              <a:rPr lang="it-IT" dirty="0" smtClean="0"/>
              <a:t>Port-Adapter)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Alistair Cockburn</a:t>
            </a:r>
            <a:endParaRPr lang="en-GB" dirty="0" smtClean="0"/>
          </a:p>
          <a:p>
            <a:r>
              <a:rPr lang="en-GB" dirty="0" smtClean="0"/>
              <a:t>Allow </a:t>
            </a:r>
            <a:r>
              <a:rPr lang="en-GB" dirty="0"/>
              <a:t>an application to </a:t>
            </a:r>
            <a:r>
              <a:rPr lang="en-GB" dirty="0">
                <a:solidFill>
                  <a:srgbClr val="0070C0"/>
                </a:solidFill>
              </a:rPr>
              <a:t>equally be driven </a:t>
            </a:r>
            <a:r>
              <a:rPr lang="en-GB" dirty="0"/>
              <a:t>by users, programs, automated test or batch scripts, and to be developed and tested in isolation from its eventual run-time devices and databases. </a:t>
            </a:r>
            <a:endParaRPr lang="en-GB" dirty="0" smtClean="0"/>
          </a:p>
          <a:p>
            <a:r>
              <a:rPr lang="en-GB" dirty="0" smtClean="0"/>
              <a:t>As </a:t>
            </a:r>
            <a:r>
              <a:rPr lang="en-GB" dirty="0"/>
              <a:t>events arrive from the outside world at a port, a technology-specific adapter converts it into a usable procedure call or message and passes it to the application. </a:t>
            </a:r>
            <a:r>
              <a:rPr lang="en-GB" dirty="0" smtClean="0"/>
              <a:t>The </a:t>
            </a:r>
            <a:r>
              <a:rPr lang="en-GB" dirty="0"/>
              <a:t>application is </a:t>
            </a:r>
            <a:r>
              <a:rPr lang="en-GB" dirty="0">
                <a:solidFill>
                  <a:srgbClr val="0070C0"/>
                </a:solidFill>
              </a:rPr>
              <a:t>blissfully ignorant of the nature of the input device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When </a:t>
            </a:r>
            <a:r>
              <a:rPr lang="en-GB" dirty="0"/>
              <a:t>the application has something to send out, it </a:t>
            </a:r>
            <a:r>
              <a:rPr lang="en-GB" dirty="0">
                <a:solidFill>
                  <a:srgbClr val="0070C0"/>
                </a:solidFill>
              </a:rPr>
              <a:t>sends it out through a port to an adapter</a:t>
            </a:r>
            <a:r>
              <a:rPr lang="en-GB" dirty="0"/>
              <a:t>, which creates the appropriate signals needed by the receiving technology (human or automated).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application has a semantically sound interaction with the adapters on all sides of it, </a:t>
            </a:r>
            <a:r>
              <a:rPr lang="en-GB" dirty="0">
                <a:solidFill>
                  <a:srgbClr val="0070C0"/>
                </a:solidFill>
              </a:rPr>
              <a:t>without actually knowing the nature of the things on the other side of the adapters</a:t>
            </a:r>
            <a:r>
              <a:rPr lang="en-GB" dirty="0"/>
              <a:t>.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36" y="188640"/>
            <a:ext cx="15446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42</a:t>
            </a:fld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81014" y="486217"/>
            <a:ext cx="2579134" cy="369332"/>
            <a:chOff x="179512" y="4143605"/>
            <a:chExt cx="2579134" cy="369332"/>
          </a:xfrm>
        </p:grpSpPr>
        <p:sp>
          <p:nvSpPr>
            <p:cNvPr id="7" name="CasellaDiTesto 6"/>
            <p:cNvSpPr txBox="1"/>
            <p:nvPr/>
          </p:nvSpPr>
          <p:spPr>
            <a:xfrm>
              <a:off x="179512" y="4143605"/>
              <a:ext cx="1589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Domain </a:t>
              </a:r>
              <a:r>
                <a:rPr lang="it-IT" dirty="0" err="1" smtClean="0"/>
                <a:t>events</a:t>
              </a:r>
              <a:endParaRPr lang="en-US" dirty="0"/>
            </a:p>
          </p:txBody>
        </p:sp>
        <p:grpSp>
          <p:nvGrpSpPr>
            <p:cNvPr id="8" name="Gruppo 7"/>
            <p:cNvGrpSpPr/>
            <p:nvPr/>
          </p:nvGrpSpPr>
          <p:grpSpPr>
            <a:xfrm flipH="1">
              <a:off x="1969822" y="4240837"/>
              <a:ext cx="788824" cy="272100"/>
              <a:chOff x="5133975" y="5295900"/>
              <a:chExt cx="342900" cy="238125"/>
            </a:xfrm>
          </p:grpSpPr>
          <p:sp>
            <p:nvSpPr>
              <p:cNvPr id="9" name="Figura a mano libera 8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igura a mano libera 9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igura a mano libera 10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" name="Gruppo 11"/>
          <p:cNvGrpSpPr/>
          <p:nvPr/>
        </p:nvGrpSpPr>
        <p:grpSpPr>
          <a:xfrm>
            <a:off x="387474" y="836712"/>
            <a:ext cx="8636350" cy="2549831"/>
            <a:chOff x="189637" y="4056171"/>
            <a:chExt cx="8636350" cy="2549831"/>
          </a:xfrm>
        </p:grpSpPr>
        <p:grpSp>
          <p:nvGrpSpPr>
            <p:cNvPr id="13" name="Gruppo 12"/>
            <p:cNvGrpSpPr/>
            <p:nvPr/>
          </p:nvGrpSpPr>
          <p:grpSpPr>
            <a:xfrm>
              <a:off x="1124977" y="4639630"/>
              <a:ext cx="6886778" cy="1667062"/>
              <a:chOff x="717275" y="1078923"/>
              <a:chExt cx="6886778" cy="1667062"/>
            </a:xfrm>
          </p:grpSpPr>
          <p:cxnSp>
            <p:nvCxnSpPr>
              <p:cNvPr id="27" name="Connettore 1 26"/>
              <p:cNvCxnSpPr>
                <a:stCxn id="28" idx="3"/>
                <a:endCxn id="31" idx="1"/>
              </p:cNvCxnSpPr>
              <p:nvPr/>
            </p:nvCxnSpPr>
            <p:spPr>
              <a:xfrm>
                <a:off x="1714664" y="1402089"/>
                <a:ext cx="454722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sellaDiTesto 27"/>
              <p:cNvSpPr txBox="1"/>
              <p:nvPr/>
            </p:nvSpPr>
            <p:spPr>
              <a:xfrm>
                <a:off x="717275" y="1078923"/>
                <a:ext cx="997389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Input</a:t>
                </a:r>
              </a:p>
              <a:p>
                <a:r>
                  <a:rPr lang="it-IT" dirty="0" err="1" smtClean="0"/>
                  <a:t>handling</a:t>
                </a:r>
                <a:endParaRPr lang="en-US" dirty="0"/>
              </a:p>
            </p:txBody>
          </p:sp>
          <p:sp>
            <p:nvSpPr>
              <p:cNvPr id="29" name="CasellaDiTesto 28"/>
              <p:cNvSpPr txBox="1"/>
              <p:nvPr/>
            </p:nvSpPr>
            <p:spPr>
              <a:xfrm>
                <a:off x="2032390" y="1102225"/>
                <a:ext cx="124502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Application</a:t>
                </a:r>
              </a:p>
              <a:p>
                <a:r>
                  <a:rPr lang="it-IT" dirty="0" smtClean="0"/>
                  <a:t>service</a:t>
                </a:r>
                <a:endParaRPr lang="en-US" dirty="0"/>
              </a:p>
            </p:txBody>
          </p:sp>
          <p:sp>
            <p:nvSpPr>
              <p:cNvPr id="30" name="CasellaDiTesto 29"/>
              <p:cNvSpPr txBox="1"/>
              <p:nvPr/>
            </p:nvSpPr>
            <p:spPr>
              <a:xfrm>
                <a:off x="4101651" y="1112739"/>
                <a:ext cx="918841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Domain</a:t>
                </a:r>
              </a:p>
              <a:p>
                <a:r>
                  <a:rPr lang="it-IT" dirty="0" smtClean="0"/>
                  <a:t>model</a:t>
                </a:r>
                <a:endParaRPr lang="en-US" dirty="0"/>
              </a:p>
            </p:txBody>
          </p:sp>
          <p:sp>
            <p:nvSpPr>
              <p:cNvPr id="31" name="CasellaDiTesto 30"/>
              <p:cNvSpPr txBox="1"/>
              <p:nvPr/>
            </p:nvSpPr>
            <p:spPr>
              <a:xfrm>
                <a:off x="6261891" y="1078923"/>
                <a:ext cx="91852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Output</a:t>
                </a:r>
              </a:p>
              <a:p>
                <a:r>
                  <a:rPr lang="it-IT" dirty="0" err="1" smtClean="0"/>
                  <a:t>adapter</a:t>
                </a:r>
                <a:endParaRPr lang="en-US" dirty="0"/>
              </a:p>
            </p:txBody>
          </p:sp>
          <p:sp>
            <p:nvSpPr>
              <p:cNvPr id="32" name="CasellaDiTesto 31"/>
              <p:cNvSpPr txBox="1"/>
              <p:nvPr/>
            </p:nvSpPr>
            <p:spPr>
              <a:xfrm>
                <a:off x="727213" y="1778901"/>
                <a:ext cx="93968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smtClean="0"/>
                  <a:t>GUI</a:t>
                </a:r>
              </a:p>
            </p:txBody>
          </p:sp>
          <p:sp>
            <p:nvSpPr>
              <p:cNvPr id="33" name="CasellaDiTesto 32"/>
              <p:cNvSpPr txBox="1"/>
              <p:nvPr/>
            </p:nvSpPr>
            <p:spPr>
              <a:xfrm>
                <a:off x="2013419" y="1781647"/>
                <a:ext cx="1831399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err="1" smtClean="0"/>
                  <a:t>Transactions</a:t>
                </a:r>
                <a:endParaRPr lang="it-IT" dirty="0" smtClean="0"/>
              </a:p>
              <a:p>
                <a:r>
                  <a:rPr lang="it-IT" dirty="0" smtClean="0"/>
                  <a:t>Task </a:t>
                </a:r>
                <a:r>
                  <a:rPr lang="it-IT" dirty="0" err="1" smtClean="0"/>
                  <a:t>coordination</a:t>
                </a:r>
                <a:endParaRPr lang="it-IT" dirty="0" smtClean="0"/>
              </a:p>
            </p:txBody>
          </p:sp>
          <p:sp>
            <p:nvSpPr>
              <p:cNvPr id="34" name="CasellaDiTesto 33"/>
              <p:cNvSpPr txBox="1"/>
              <p:nvPr/>
            </p:nvSpPr>
            <p:spPr>
              <a:xfrm>
                <a:off x="4101651" y="1822655"/>
                <a:ext cx="1589794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Entities</a:t>
                </a:r>
                <a:endParaRPr lang="it-IT" dirty="0" smtClean="0"/>
              </a:p>
              <a:p>
                <a:r>
                  <a:rPr lang="it-IT" dirty="0" smtClean="0"/>
                  <a:t>Business </a:t>
                </a:r>
                <a:r>
                  <a:rPr lang="it-IT" dirty="0" err="1" smtClean="0"/>
                  <a:t>Logic</a:t>
                </a:r>
                <a:endParaRPr lang="it-IT" dirty="0" smtClean="0"/>
              </a:p>
              <a:p>
                <a:r>
                  <a:rPr lang="it-IT" dirty="0" smtClean="0"/>
                  <a:t>Domain </a:t>
                </a:r>
                <a:r>
                  <a:rPr lang="it-IT" dirty="0" err="1" smtClean="0"/>
                  <a:t>events</a:t>
                </a:r>
                <a:endParaRPr lang="it-IT" dirty="0" smtClean="0"/>
              </a:p>
            </p:txBody>
          </p:sp>
          <p:sp>
            <p:nvSpPr>
              <p:cNvPr id="35" name="CasellaDiTesto 34"/>
              <p:cNvSpPr txBox="1"/>
              <p:nvPr/>
            </p:nvSpPr>
            <p:spPr>
              <a:xfrm>
                <a:off x="6261891" y="1781712"/>
                <a:ext cx="1342162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Repositories</a:t>
                </a:r>
                <a:endParaRPr lang="it-IT" dirty="0" smtClean="0"/>
              </a:p>
              <a:p>
                <a:r>
                  <a:rPr lang="it-IT" dirty="0" err="1" smtClean="0"/>
                  <a:t>Documents</a:t>
                </a:r>
                <a:endParaRPr lang="it-IT" dirty="0" smtClean="0"/>
              </a:p>
              <a:p>
                <a:r>
                  <a:rPr lang="it-IT" dirty="0" smtClean="0"/>
                  <a:t>Cache</a:t>
                </a:r>
              </a:p>
            </p:txBody>
          </p:sp>
        </p:grpSp>
        <p:pic>
          <p:nvPicPr>
            <p:cNvPr id="14" name="Picture 2" descr="Risultati immagini per world pictu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21" y="4676635"/>
              <a:ext cx="742708" cy="61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o 14"/>
            <p:cNvGrpSpPr/>
            <p:nvPr/>
          </p:nvGrpSpPr>
          <p:grpSpPr>
            <a:xfrm flipH="1">
              <a:off x="6012160" y="6333902"/>
              <a:ext cx="788824" cy="272100"/>
              <a:chOff x="5133975" y="5295900"/>
              <a:chExt cx="342900" cy="238125"/>
            </a:xfrm>
          </p:grpSpPr>
          <p:sp>
            <p:nvSpPr>
              <p:cNvPr id="24" name="Figura a mano libera 23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igura a mano libera 24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igura a mano libera 25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/>
            <p:cNvGrpSpPr/>
            <p:nvPr/>
          </p:nvGrpSpPr>
          <p:grpSpPr>
            <a:xfrm>
              <a:off x="189637" y="5396156"/>
              <a:ext cx="788824" cy="272100"/>
              <a:chOff x="5133975" y="5295900"/>
              <a:chExt cx="342900" cy="238125"/>
            </a:xfrm>
          </p:grpSpPr>
          <p:sp>
            <p:nvSpPr>
              <p:cNvPr id="21" name="Figura a mano libera 20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Figura a mano libera 21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igura a mano libera 22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7" name="Picture 8" descr="Risultati immagini per database symbol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562" y="4567206"/>
              <a:ext cx="717425" cy="7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ttore 2 17"/>
            <p:cNvCxnSpPr>
              <a:stCxn id="31" idx="3"/>
              <a:endCxn id="17" idx="1"/>
            </p:cNvCxnSpPr>
            <p:nvPr/>
          </p:nvCxnSpPr>
          <p:spPr>
            <a:xfrm>
              <a:off x="7588114" y="4962796"/>
              <a:ext cx="5204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4 18"/>
            <p:cNvCxnSpPr>
              <a:stCxn id="29" idx="0"/>
              <a:endCxn id="31" idx="0"/>
            </p:cNvCxnSpPr>
            <p:nvPr/>
          </p:nvCxnSpPr>
          <p:spPr>
            <a:xfrm rot="5400000" flipH="1" flipV="1">
              <a:off x="5084077" y="2618156"/>
              <a:ext cx="23302" cy="4066251"/>
            </a:xfrm>
            <a:prstGeom prst="bentConnector3">
              <a:avLst>
                <a:gd name="adj1" fmla="val 108103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>
              <a:off x="4673815" y="4056171"/>
              <a:ext cx="125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persistence</a:t>
              </a:r>
              <a:endParaRPr lang="en-US" dirty="0"/>
            </a:p>
          </p:txBody>
        </p:sp>
      </p:grpSp>
      <p:sp>
        <p:nvSpPr>
          <p:cNvPr id="36" name="Rettangolo 35"/>
          <p:cNvSpPr/>
          <p:nvPr/>
        </p:nvSpPr>
        <p:spPr>
          <a:xfrm>
            <a:off x="2411760" y="3573016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tangolo 36"/>
          <p:cNvSpPr/>
          <p:nvPr/>
        </p:nvSpPr>
        <p:spPr>
          <a:xfrm>
            <a:off x="4535995" y="3573016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/>
          <p:cNvSpPr/>
          <p:nvPr/>
        </p:nvSpPr>
        <p:spPr>
          <a:xfrm>
            <a:off x="3393700" y="4077072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2438670" y="3520018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4595845" y="3573016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42" name="Connettore 2 41"/>
          <p:cNvCxnSpPr/>
          <p:nvPr/>
        </p:nvCxnSpPr>
        <p:spPr>
          <a:xfrm>
            <a:off x="1762365" y="4581128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698827" y="4236189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44" name="Connettore 2 43"/>
          <p:cNvCxnSpPr/>
          <p:nvPr/>
        </p:nvCxnSpPr>
        <p:spPr>
          <a:xfrm>
            <a:off x="6674123" y="4735399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351458" y="4380996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43</a:t>
            </a:fld>
            <a:endParaRPr lang="it-IT"/>
          </a:p>
        </p:txBody>
      </p:sp>
      <p:sp>
        <p:nvSpPr>
          <p:cNvPr id="7" name="AutoShape 2" descr="Alternat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780955" y="360714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ore </a:t>
            </a:r>
            <a:r>
              <a:rPr lang="en-GB" dirty="0"/>
              <a:t>components never violate the "only leave the process via a gateway" rule</a:t>
            </a:r>
            <a:r>
              <a:rPr lang="en-GB" dirty="0" smtClean="0"/>
              <a:t>.</a:t>
            </a:r>
          </a:p>
          <a:p>
            <a:r>
              <a:rPr lang="en-GB" dirty="0"/>
              <a:t>All out-of-process </a:t>
            </a:r>
            <a:r>
              <a:rPr lang="en-GB" dirty="0" smtClean="0"/>
              <a:t>access (including logging) must </a:t>
            </a:r>
            <a:r>
              <a:rPr lang="en-GB" dirty="0"/>
              <a:t>flow through a gateway.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50934" y="5109380"/>
            <a:ext cx="7971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GB" dirty="0" smtClean="0"/>
              <a:t>mplement </a:t>
            </a:r>
            <a:r>
              <a:rPr lang="en-GB" dirty="0"/>
              <a:t>inter-service gateways using </a:t>
            </a:r>
            <a:r>
              <a:rPr lang="en-GB" dirty="0" err="1">
                <a:hlinkClick r:id="rId2"/>
              </a:rPr>
              <a:t>ZeroMQ</a:t>
            </a:r>
            <a:r>
              <a:rPr lang="en-GB" dirty="0"/>
              <a:t> which is a messaging system </a:t>
            </a:r>
            <a:endParaRPr lang="en-GB" dirty="0" smtClean="0"/>
          </a:p>
          <a:p>
            <a:r>
              <a:rPr lang="en-GB" dirty="0" smtClean="0"/>
              <a:t>that </a:t>
            </a:r>
            <a:r>
              <a:rPr lang="en-GB" dirty="0"/>
              <a:t>can operate both in-memory and distributed.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theory, you could move a previously in-process service into its own </a:t>
            </a:r>
            <a:r>
              <a:rPr lang="en-GB" dirty="0" err="1"/>
              <a:t>microservice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with </a:t>
            </a:r>
            <a:r>
              <a:rPr lang="en-GB" dirty="0"/>
              <a:t>only minor changes to the </a:t>
            </a:r>
            <a:r>
              <a:rPr lang="en-GB" dirty="0" err="1"/>
              <a:t>ZeroMQ</a:t>
            </a:r>
            <a:r>
              <a:rPr lang="en-GB" dirty="0"/>
              <a:t> configuration.</a:t>
            </a:r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812936" y="3157650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https://dzone.com/articles/hexagonal-architecture-it-works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80955" y="4211421"/>
            <a:ext cx="709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Simplifying testing is the primary benefit with the ability to swap out </a:t>
            </a:r>
            <a:r>
              <a:rPr lang="en-GB" dirty="0" smtClean="0"/>
              <a:t>both</a:t>
            </a:r>
          </a:p>
          <a:p>
            <a:r>
              <a:rPr lang="en-GB" dirty="0" smtClean="0"/>
              <a:t>inbound </a:t>
            </a:r>
            <a:r>
              <a:rPr lang="en-GB" dirty="0"/>
              <a:t>and outbound integration points a close second.</a:t>
            </a:r>
            <a:endParaRPr lang="en-GB" dirty="0"/>
          </a:p>
        </p:txBody>
      </p:sp>
      <p:sp>
        <p:nvSpPr>
          <p:cNvPr id="14" name="Rettangolo 13"/>
          <p:cNvSpPr/>
          <p:nvPr/>
        </p:nvSpPr>
        <p:spPr>
          <a:xfrm>
            <a:off x="2334063" y="476672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4458298" y="476672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/>
          <p:cNvSpPr/>
          <p:nvPr/>
        </p:nvSpPr>
        <p:spPr>
          <a:xfrm>
            <a:off x="3316003" y="980728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2360973" y="423674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518148" y="476672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19" name="Connettore 2 18"/>
          <p:cNvCxnSpPr/>
          <p:nvPr/>
        </p:nvCxnSpPr>
        <p:spPr>
          <a:xfrm>
            <a:off x="1684668" y="1484784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621130" y="1139845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21" name="Connettore 2 20"/>
          <p:cNvCxnSpPr/>
          <p:nvPr/>
        </p:nvCxnSpPr>
        <p:spPr>
          <a:xfrm>
            <a:off x="6596426" y="1639055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7273761" y="1284652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68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44</a:t>
            </a:fld>
            <a:endParaRPr lang="it-IT"/>
          </a:p>
        </p:txBody>
      </p:sp>
      <p:pic>
        <p:nvPicPr>
          <p:cNvPr id="6146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7" y="2204864"/>
            <a:ext cx="4749422" cy="39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79256" y="764704"/>
            <a:ext cx="66410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cycle of </a:t>
            </a:r>
            <a:r>
              <a:rPr lang="en-US" sz="2000" b="1" dirty="0">
                <a:solidFill>
                  <a:srgbClr val="C00000"/>
                </a:solidFill>
              </a:rPr>
              <a:t>Observation =&gt; Information =&gt; Actuation 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r>
              <a:rPr lang="en-US" sz="2000" dirty="0" smtClean="0"/>
              <a:t>creates </a:t>
            </a:r>
            <a:r>
              <a:rPr lang="en-US" sz="2000" dirty="0"/>
              <a:t>a </a:t>
            </a:r>
            <a:r>
              <a:rPr lang="en-US" sz="2000" i="1" dirty="0"/>
              <a:t>feedback control loop</a:t>
            </a:r>
            <a:r>
              <a:rPr lang="en-US" sz="2000" dirty="0"/>
              <a:t> where the observed </a:t>
            </a:r>
            <a:endParaRPr lang="en-US" sz="2000" dirty="0" smtClean="0"/>
          </a:p>
          <a:p>
            <a:r>
              <a:rPr lang="en-US" sz="2000" dirty="0" smtClean="0"/>
              <a:t>property </a:t>
            </a:r>
            <a:r>
              <a:rPr lang="en-US" sz="2000" dirty="0"/>
              <a:t>is controlled in a system known as a </a:t>
            </a:r>
            <a:r>
              <a:rPr lang="en-US" sz="2000" i="1" dirty="0"/>
              <a:t>closed loop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Rettangolo 4"/>
          <p:cNvSpPr/>
          <p:nvPr/>
        </p:nvSpPr>
        <p:spPr>
          <a:xfrm>
            <a:off x="5287561" y="4725144"/>
            <a:ext cx="3312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A</a:t>
            </a:r>
            <a:r>
              <a:rPr lang="en-US" sz="2400" b="1" i="1" dirty="0" smtClean="0">
                <a:solidFill>
                  <a:srgbClr val="C00000"/>
                </a:solidFill>
              </a:rPr>
              <a:t>utonomic feedback loops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involve only software making decisions. </a:t>
            </a:r>
            <a:r>
              <a:rPr lang="en-US" sz="1600" dirty="0" smtClean="0"/>
              <a:t>An example of this is a motion sensor turning on a light.</a:t>
            </a:r>
            <a:endParaRPr lang="en-US" sz="1600" dirty="0"/>
          </a:p>
        </p:txBody>
      </p:sp>
      <p:sp>
        <p:nvSpPr>
          <p:cNvPr id="6" name="Rettangolo 5"/>
          <p:cNvSpPr/>
          <p:nvPr/>
        </p:nvSpPr>
        <p:spPr>
          <a:xfrm>
            <a:off x="5205861" y="1897343"/>
            <a:ext cx="34757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C</a:t>
            </a:r>
            <a:r>
              <a:rPr lang="en-US" sz="2400" b="1" i="1" dirty="0" smtClean="0">
                <a:solidFill>
                  <a:srgbClr val="C00000"/>
                </a:solidFill>
              </a:rPr>
              <a:t>ybernetic </a:t>
            </a:r>
            <a:r>
              <a:rPr lang="en-US" sz="2400" b="1" i="1" dirty="0">
                <a:solidFill>
                  <a:srgbClr val="C00000"/>
                </a:solidFill>
              </a:rPr>
              <a:t>feedback loops</a:t>
            </a:r>
            <a:r>
              <a:rPr lang="en-US" sz="2400" dirty="0"/>
              <a:t>, which involve a person in the loop participating in making decisions. </a:t>
            </a:r>
            <a:r>
              <a:rPr lang="en-US" sz="1600" dirty="0" smtClean="0"/>
              <a:t>For example</a:t>
            </a:r>
            <a:r>
              <a:rPr lang="en-US" sz="1600" dirty="0"/>
              <a:t>, the person in the cybernetic loop is updating settings of an autonomic loop controller.</a:t>
            </a:r>
          </a:p>
        </p:txBody>
      </p:sp>
      <p:sp>
        <p:nvSpPr>
          <p:cNvPr id="9" name="Rettangolo 8"/>
          <p:cNvSpPr/>
          <p:nvPr/>
        </p:nvSpPr>
        <p:spPr>
          <a:xfrm>
            <a:off x="3991904" y="50683"/>
            <a:ext cx="5176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loops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0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Accessi REST al modello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Gli standard pagano …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70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497642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Req2: accedere a un Led via web/REST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1" y="2276872"/>
            <a:ext cx="8656809" cy="38472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Definiamo il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osservabile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Inseriamo 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/>
              <a:t> </a:t>
            </a:r>
            <a:r>
              <a:rPr lang="it-IT" sz="2400" dirty="0" smtClean="0"/>
              <a:t> entro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-server (</a:t>
            </a:r>
            <a:r>
              <a:rPr lang="it-IT" sz="2400" dirty="0" err="1" smtClean="0"/>
              <a:t>port</a:t>
            </a:r>
            <a:r>
              <a:rPr lang="it-IT" sz="2400" dirty="0" smtClean="0"/>
              <a:t> 5683)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usa come </a:t>
            </a:r>
            <a:r>
              <a:rPr lang="it-IT" sz="2400" dirty="0" err="1" smtClean="0"/>
              <a:t>observer</a:t>
            </a:r>
            <a:r>
              <a:rPr lang="it-IT" sz="2400" dirty="0" smtClean="0"/>
              <a:t> il </a:t>
            </a:r>
            <a:r>
              <a:rPr lang="en-GB" sz="2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già</a:t>
            </a:r>
            <a:r>
              <a:rPr lang="en-GB" sz="2400" dirty="0" smtClean="0"/>
              <a:t> </a:t>
            </a:r>
            <a:r>
              <a:rPr lang="en-GB" sz="2400" dirty="0" err="1" smtClean="0"/>
              <a:t>definito</a:t>
            </a:r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Accediamo alla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attraverso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-client osservatore </a:t>
            </a:r>
            <a:r>
              <a:rPr lang="it-IT" sz="2400" dirty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CoapLedObserverClient</a:t>
            </a:r>
            <a:r>
              <a:rPr lang="it-IT" sz="2400" dirty="0" smtClean="0"/>
              <a:t>) che invia GET e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Modifichiamo il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attraverso</a:t>
            </a:r>
            <a:r>
              <a:rPr lang="en-GB" sz="2400" dirty="0" smtClean="0"/>
              <a:t> un sotto-</a:t>
            </a:r>
            <a:r>
              <a:rPr lang="en-GB" sz="2400" dirty="0" err="1" smtClean="0"/>
              <a:t>sistema</a:t>
            </a:r>
            <a:r>
              <a:rPr lang="en-GB" sz="2400" dirty="0" smtClean="0"/>
              <a:t>. Le </a:t>
            </a:r>
            <a:r>
              <a:rPr lang="en-GB" sz="2400" dirty="0" err="1" smtClean="0"/>
              <a:t>modifiche</a:t>
            </a:r>
            <a:r>
              <a:rPr lang="en-GB" sz="2400" dirty="0" smtClean="0"/>
              <a:t> </a:t>
            </a:r>
            <a:r>
              <a:rPr lang="en-GB" sz="2400" dirty="0" err="1" smtClean="0"/>
              <a:t>verranno</a:t>
            </a:r>
            <a:r>
              <a:rPr lang="en-GB" sz="2400" dirty="0" smtClean="0"/>
              <a:t> </a:t>
            </a:r>
            <a:r>
              <a:rPr lang="en-GB" sz="2400" dirty="0" err="1" smtClean="0"/>
              <a:t>osservate</a:t>
            </a:r>
            <a:r>
              <a:rPr lang="en-GB" sz="2400" dirty="0" smtClean="0"/>
              <a:t> </a:t>
            </a:r>
            <a:r>
              <a:rPr lang="en-GB" sz="2400" dirty="0" err="1" smtClean="0"/>
              <a:t>dalla</a:t>
            </a:r>
            <a:r>
              <a:rPr lang="en-GB" sz="2400" dirty="0" smtClean="0"/>
              <a:t>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che aggiorna tutti i client osservatori</a:t>
            </a:r>
            <a:endParaRPr lang="en-GB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Osserviamo le modifiche della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lato client</a:t>
            </a:r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235670" y="1412776"/>
            <a:ext cx="844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REST</a:t>
            </a:r>
            <a:r>
              <a:rPr lang="en-GB" sz="2400" dirty="0" smtClean="0"/>
              <a:t> = </a:t>
            </a:r>
            <a:r>
              <a:rPr lang="en-GB" sz="2400" b="1" dirty="0" err="1" smtClean="0">
                <a:solidFill>
                  <a:srgbClr val="C00000"/>
                </a:solidFill>
              </a:rPr>
              <a:t>RE</a:t>
            </a:r>
            <a:r>
              <a:rPr lang="en-GB" sz="2400" dirty="0" err="1" smtClean="0"/>
              <a:t>presentational</a:t>
            </a:r>
            <a:r>
              <a:rPr lang="en-GB" sz="2400" dirty="0" smtClean="0"/>
              <a:t> </a:t>
            </a:r>
            <a:r>
              <a:rPr lang="en-GB" sz="2400" b="1" dirty="0">
                <a:solidFill>
                  <a:srgbClr val="C00000"/>
                </a:solidFill>
              </a:rPr>
              <a:t>S</a:t>
            </a:r>
            <a:r>
              <a:rPr lang="en-GB" sz="2400" dirty="0"/>
              <a:t>tate </a:t>
            </a:r>
            <a:r>
              <a:rPr lang="en-GB" sz="2400" b="1" dirty="0" smtClean="0">
                <a:solidFill>
                  <a:srgbClr val="C00000"/>
                </a:solidFill>
              </a:rPr>
              <a:t>T</a:t>
            </a:r>
            <a:r>
              <a:rPr lang="en-GB" sz="2400" dirty="0" smtClean="0"/>
              <a:t>ransfer: is </a:t>
            </a:r>
            <a:r>
              <a:rPr lang="en-GB" sz="2400" dirty="0"/>
              <a:t>an </a:t>
            </a:r>
            <a:r>
              <a:rPr lang="en-GB" sz="2400" i="1" dirty="0"/>
              <a:t>architectural style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54951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Californium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CoAP</a:t>
            </a:r>
            <a:r>
              <a:rPr lang="en-GB" sz="2400" dirty="0"/>
              <a:t> server hosts a tree of Resources </a:t>
            </a:r>
            <a:r>
              <a:rPr lang="en-GB" sz="1800" dirty="0"/>
              <a:t>which are exposed to clients by means of one or more </a:t>
            </a:r>
            <a:r>
              <a:rPr lang="en-GB" sz="1800" dirty="0" smtClean="0"/>
              <a:t>Endpoints which </a:t>
            </a:r>
            <a:r>
              <a:rPr lang="en-GB" sz="1800" dirty="0"/>
              <a:t>are bound to a network interface</a:t>
            </a:r>
            <a:r>
              <a:rPr lang="en-GB" sz="1800" dirty="0" smtClean="0"/>
              <a:t>.</a:t>
            </a:r>
            <a:endParaRPr lang="en-GB" sz="2400" dirty="0" smtClean="0"/>
          </a:p>
          <a:p>
            <a:r>
              <a:rPr lang="en-GB" sz="2400" dirty="0" err="1" smtClean="0">
                <a:solidFill>
                  <a:srgbClr val="C00000"/>
                </a:solidFill>
              </a:rPr>
              <a:t>CoapResource</a:t>
            </a:r>
            <a:r>
              <a:rPr lang="en-GB" sz="2400" dirty="0" smtClean="0">
                <a:solidFill>
                  <a:srgbClr val="C00000"/>
                </a:solidFill>
              </a:rPr>
              <a:t> </a:t>
            </a:r>
            <a:r>
              <a:rPr lang="en-GB" sz="2400" dirty="0"/>
              <a:t>is a basic implementation of a resource. </a:t>
            </a:r>
            <a:endParaRPr lang="en-GB" sz="2400" dirty="0" smtClean="0"/>
          </a:p>
          <a:p>
            <a:r>
              <a:rPr lang="en-GB" sz="2400" dirty="0" err="1"/>
              <a:t>CoapResource</a:t>
            </a:r>
            <a:r>
              <a:rPr lang="en-GB" sz="2400" dirty="0"/>
              <a:t> uses four distinct methods to handle requests: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handleGET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handlePOST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handlePUT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dirty="0" smtClean="0"/>
              <a:t>and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handleDELETE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r>
              <a:rPr lang="en-GB" sz="2400" dirty="0"/>
              <a:t>Each resource is allowed to </a:t>
            </a:r>
            <a:r>
              <a:rPr lang="en-GB" sz="2400" dirty="0" smtClean="0"/>
              <a:t>define </a:t>
            </a:r>
            <a:r>
              <a:rPr lang="en-GB" sz="2400" dirty="0"/>
              <a:t>its own </a:t>
            </a:r>
            <a:r>
              <a:rPr lang="en-GB" sz="2400" dirty="0">
                <a:solidFill>
                  <a:srgbClr val="0070C0"/>
                </a:solidFill>
              </a:rPr>
              <a:t>executor</a:t>
            </a:r>
            <a:r>
              <a:rPr lang="en-GB" sz="2400" dirty="0" smtClean="0"/>
              <a:t>.</a:t>
            </a:r>
          </a:p>
          <a:p>
            <a:r>
              <a:rPr lang="en-GB" sz="2400" dirty="0" err="1"/>
              <a:t>CoapResource</a:t>
            </a:r>
            <a:r>
              <a:rPr lang="en-GB" sz="2400" dirty="0"/>
              <a:t> supports </a:t>
            </a:r>
            <a:r>
              <a:rPr lang="en-GB" sz="2400" dirty="0" err="1" smtClean="0"/>
              <a:t>CoAP’s</a:t>
            </a:r>
            <a:r>
              <a:rPr lang="en-GB" sz="2400" dirty="0" smtClean="0"/>
              <a:t> </a:t>
            </a:r>
            <a:r>
              <a:rPr lang="en-GB" sz="2400" i="1" dirty="0"/>
              <a:t>observe mechanism</a:t>
            </a:r>
            <a:r>
              <a:rPr lang="en-GB" sz="2400" dirty="0"/>
              <a:t>. Enable a </a:t>
            </a:r>
            <a:r>
              <a:rPr lang="en-GB" sz="2400" dirty="0" err="1"/>
              <a:t>CoapResource</a:t>
            </a:r>
            <a:r>
              <a:rPr lang="en-GB" sz="2400" dirty="0"/>
              <a:t> to be observable by a </a:t>
            </a:r>
            <a:r>
              <a:rPr lang="en-GB" sz="2400" dirty="0" err="1" smtClean="0"/>
              <a:t>CoAP</a:t>
            </a:r>
            <a:r>
              <a:rPr lang="en-GB" sz="2400" dirty="0"/>
              <a:t> </a:t>
            </a:r>
            <a:r>
              <a:rPr lang="en-GB" sz="2400" dirty="0" smtClean="0"/>
              <a:t>client </a:t>
            </a:r>
            <a:r>
              <a:rPr lang="en-GB" sz="2400" dirty="0"/>
              <a:t>by marking it as observable with </a:t>
            </a:r>
            <a:r>
              <a:rPr lang="en-GB" sz="2400" b="1" dirty="0" err="1" smtClean="0">
                <a:solidFill>
                  <a:srgbClr val="0070C0"/>
                </a:solidFill>
              </a:rPr>
              <a:t>setObservable</a:t>
            </a:r>
            <a:r>
              <a:rPr lang="en-GB" sz="2400" b="1" dirty="0" smtClean="0">
                <a:solidFill>
                  <a:srgbClr val="0070C0"/>
                </a:solidFill>
              </a:rPr>
              <a:t>(</a:t>
            </a:r>
            <a:r>
              <a:rPr lang="en-GB" sz="2400" b="1" dirty="0" err="1" smtClean="0">
                <a:solidFill>
                  <a:srgbClr val="0070C0"/>
                </a:solidFill>
              </a:rPr>
              <a:t>boolean</a:t>
            </a:r>
            <a:r>
              <a:rPr lang="en-GB" sz="2400" dirty="0" smtClean="0"/>
              <a:t>).</a:t>
            </a:r>
          </a:p>
          <a:p>
            <a:r>
              <a:rPr lang="en-GB" sz="2400" dirty="0" smtClean="0"/>
              <a:t>The </a:t>
            </a:r>
            <a:r>
              <a:rPr lang="en-GB" sz="2400" dirty="0"/>
              <a:t>class </a:t>
            </a:r>
            <a:r>
              <a:rPr lang="en-GB" sz="2400" b="1" dirty="0" err="1">
                <a:solidFill>
                  <a:srgbClr val="0070C0"/>
                </a:solidFill>
              </a:rPr>
              <a:t>ResourceObserver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has nothing to do with </a:t>
            </a:r>
            <a:r>
              <a:rPr lang="en-GB" sz="2400" dirty="0" err="1"/>
              <a:t>CoAP's</a:t>
            </a:r>
            <a:r>
              <a:rPr lang="en-GB" sz="2400" dirty="0"/>
              <a:t> observe mechanism but is an </a:t>
            </a:r>
            <a:r>
              <a:rPr lang="en-GB" sz="2400" dirty="0" smtClean="0"/>
              <a:t>implementation </a:t>
            </a:r>
            <a:r>
              <a:rPr lang="en-GB" sz="2400" dirty="0"/>
              <a:t>of the general observe-pattern.</a:t>
            </a:r>
            <a:endParaRPr lang="en-GB" sz="24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28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tangolo arrotondato 143"/>
          <p:cNvSpPr/>
          <p:nvPr/>
        </p:nvSpPr>
        <p:spPr>
          <a:xfrm>
            <a:off x="4589568" y="3672175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48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3906258" y="3554239"/>
            <a:ext cx="4115700" cy="14391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097351" y="2295742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sp>
        <p:nvSpPr>
          <p:cNvPr id="103" name="CasellaDiTesto 102"/>
          <p:cNvSpPr txBox="1"/>
          <p:nvPr/>
        </p:nvSpPr>
        <p:spPr>
          <a:xfrm>
            <a:off x="7447948" y="32321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7463305" y="3600809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</p:cNvCxnSpPr>
          <p:nvPr/>
        </p:nvCxnSpPr>
        <p:spPr>
          <a:xfrm flipH="1">
            <a:off x="5997217" y="3164031"/>
            <a:ext cx="43925" cy="809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sellaDiTesto 129"/>
          <p:cNvSpPr txBox="1"/>
          <p:nvPr/>
        </p:nvSpPr>
        <p:spPr>
          <a:xfrm>
            <a:off x="5610199" y="3231734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7093365" y="4358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99" name="Gruppo 98"/>
          <p:cNvGrpSpPr/>
          <p:nvPr/>
        </p:nvGrpSpPr>
        <p:grpSpPr>
          <a:xfrm>
            <a:off x="4997790" y="626611"/>
            <a:ext cx="2048093" cy="1669130"/>
            <a:chOff x="4997790" y="626611"/>
            <a:chExt cx="2048093" cy="1669130"/>
          </a:xfrm>
        </p:grpSpPr>
        <p:sp>
          <p:nvSpPr>
            <p:cNvPr id="59" name="Rettangolo arrotondato 58"/>
            <p:cNvSpPr/>
            <p:nvPr/>
          </p:nvSpPr>
          <p:spPr>
            <a:xfrm>
              <a:off x="5075564" y="626611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cxnSp>
          <p:nvCxnSpPr>
            <p:cNvPr id="23" name="Connettore 4 22"/>
            <p:cNvCxnSpPr>
              <a:stCxn id="96" idx="0"/>
              <a:endCxn id="59" idx="2"/>
            </p:cNvCxnSpPr>
            <p:nvPr/>
          </p:nvCxnSpPr>
          <p:spPr>
            <a:xfrm rot="5400000" flipH="1" flipV="1">
              <a:off x="5844857" y="1269939"/>
              <a:ext cx="353961" cy="127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4 35"/>
            <p:cNvCxnSpPr>
              <a:stCxn id="96" idx="2"/>
              <a:endCxn id="82" idx="0"/>
            </p:cNvCxnSpPr>
            <p:nvPr/>
          </p:nvCxnSpPr>
          <p:spPr>
            <a:xfrm rot="16200000" flipH="1">
              <a:off x="5859106" y="2113705"/>
              <a:ext cx="344767" cy="193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riangolo isoscele 91"/>
            <p:cNvSpPr/>
            <p:nvPr/>
          </p:nvSpPr>
          <p:spPr>
            <a:xfrm>
              <a:off x="5966183" y="1092958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997790" y="1446919"/>
              <a:ext cx="2048093" cy="504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LedCoapResource</a:t>
              </a:r>
              <a:endParaRPr lang="it-IT" dirty="0"/>
            </a:p>
          </p:txBody>
        </p:sp>
      </p:grpSp>
      <p:sp>
        <p:nvSpPr>
          <p:cNvPr id="105" name="Ovale 104"/>
          <p:cNvSpPr/>
          <p:nvPr/>
        </p:nvSpPr>
        <p:spPr>
          <a:xfrm>
            <a:off x="117611" y="239353"/>
            <a:ext cx="1604188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CoapClient</a:t>
            </a:r>
            <a:endParaRPr lang="en-GB" sz="1400" dirty="0"/>
          </a:p>
        </p:txBody>
      </p:sp>
      <p:cxnSp>
        <p:nvCxnSpPr>
          <p:cNvPr id="93" name="Connettore 4 92"/>
          <p:cNvCxnSpPr>
            <a:stCxn id="105" idx="6"/>
            <a:endCxn id="101" idx="1"/>
          </p:cNvCxnSpPr>
          <p:nvPr/>
        </p:nvCxnSpPr>
        <p:spPr>
          <a:xfrm>
            <a:off x="1721799" y="676313"/>
            <a:ext cx="1269789" cy="524211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93"/>
          <p:cNvSpPr txBox="1"/>
          <p:nvPr/>
        </p:nvSpPr>
        <p:spPr>
          <a:xfrm>
            <a:off x="1391704" y="991605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19" name="Rettangolo 118"/>
          <p:cNvSpPr/>
          <p:nvPr/>
        </p:nvSpPr>
        <p:spPr>
          <a:xfrm>
            <a:off x="2394901" y="4410254"/>
            <a:ext cx="18886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11" name="Connettore 1 110"/>
          <p:cNvCxnSpPr/>
          <p:nvPr/>
        </p:nvCxnSpPr>
        <p:spPr>
          <a:xfrm flipH="1">
            <a:off x="2045747" y="239353"/>
            <a:ext cx="4717" cy="244756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uppo 131"/>
          <p:cNvGrpSpPr/>
          <p:nvPr/>
        </p:nvGrpSpPr>
        <p:grpSpPr>
          <a:xfrm>
            <a:off x="7672033" y="3901705"/>
            <a:ext cx="914400" cy="914400"/>
            <a:chOff x="7998922" y="2800130"/>
            <a:chExt cx="914400" cy="914400"/>
          </a:xfrm>
        </p:grpSpPr>
        <p:grpSp>
          <p:nvGrpSpPr>
            <p:cNvPr id="133" name="Gruppo 132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5" name="Nuvola 13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CasellaDiTesto 13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4" name="CasellaDiTesto 133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137" name="Rettangolo arrotondato 136"/>
          <p:cNvSpPr/>
          <p:nvPr/>
        </p:nvSpPr>
        <p:spPr>
          <a:xfrm>
            <a:off x="5142663" y="3973230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cxnSp>
        <p:nvCxnSpPr>
          <p:cNvPr id="120" name="Connettore 4 119"/>
          <p:cNvCxnSpPr>
            <a:stCxn id="137" idx="3"/>
            <a:endCxn id="135" idx="2"/>
          </p:cNvCxnSpPr>
          <p:nvPr/>
        </p:nvCxnSpPr>
        <p:spPr>
          <a:xfrm>
            <a:off x="6896630" y="4225258"/>
            <a:ext cx="778239" cy="1336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uppo 137"/>
          <p:cNvGrpSpPr/>
          <p:nvPr/>
        </p:nvGrpSpPr>
        <p:grpSpPr>
          <a:xfrm flipH="1">
            <a:off x="4236524" y="4042579"/>
            <a:ext cx="788824" cy="272100"/>
            <a:chOff x="346851" y="5561985"/>
            <a:chExt cx="788824" cy="272100"/>
          </a:xfrm>
        </p:grpSpPr>
        <p:sp>
          <p:nvSpPr>
            <p:cNvPr id="139" name="Figura a mano libera 13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0" name="Connettore 2 139"/>
            <p:cNvCxnSpPr>
              <a:stCxn id="13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ettangolo 140"/>
          <p:cNvSpPr/>
          <p:nvPr/>
        </p:nvSpPr>
        <p:spPr>
          <a:xfrm>
            <a:off x="4356398" y="4412278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143" name="CasellaDiTesto 142"/>
          <p:cNvSpPr txBox="1"/>
          <p:nvPr/>
        </p:nvSpPr>
        <p:spPr>
          <a:xfrm>
            <a:off x="7000007" y="651634"/>
            <a:ext cx="949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handleGet</a:t>
            </a:r>
            <a:endParaRPr lang="it-IT" sz="1400" dirty="0"/>
          </a:p>
          <a:p>
            <a:r>
              <a:rPr lang="it-IT" sz="1400" dirty="0" err="1"/>
              <a:t>handlePut</a:t>
            </a:r>
            <a:endParaRPr lang="it-IT" sz="1400" dirty="0"/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5" name="CasellaDiTesto 144"/>
          <p:cNvSpPr txBox="1"/>
          <p:nvPr/>
        </p:nvSpPr>
        <p:spPr>
          <a:xfrm>
            <a:off x="163248" y="2723902"/>
            <a:ext cx="4166077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from the network</a:t>
            </a:r>
          </a:p>
          <a:p>
            <a:r>
              <a:rPr lang="it-IT" dirty="0"/>
              <a:t> A </a:t>
            </a:r>
            <a:r>
              <a:rPr lang="it-IT" dirty="0" smtClean="0"/>
              <a:t>model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propagated</a:t>
            </a:r>
            <a:r>
              <a:rPr lang="it-IT" dirty="0" smtClean="0"/>
              <a:t> to </a:t>
            </a:r>
            <a:r>
              <a:rPr lang="it-IT" dirty="0" err="1" smtClean="0"/>
              <a:t>physical</a:t>
            </a:r>
            <a:endParaRPr lang="it-IT" dirty="0"/>
          </a:p>
        </p:txBody>
      </p:sp>
      <p:sp>
        <p:nvSpPr>
          <p:cNvPr id="124" name="Rettangolo 123"/>
          <p:cNvSpPr/>
          <p:nvPr/>
        </p:nvSpPr>
        <p:spPr>
          <a:xfrm>
            <a:off x="402036" y="2178313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6455228" y="5058580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RestFul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endParaRPr lang="it-IT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7142931" y="1514281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observable</a:t>
            </a:r>
            <a:endParaRPr lang="en-GB" dirty="0"/>
          </a:p>
        </p:txBody>
      </p:sp>
      <p:sp>
        <p:nvSpPr>
          <p:cNvPr id="51" name="Rettangolo 50"/>
          <p:cNvSpPr/>
          <p:nvPr/>
        </p:nvSpPr>
        <p:spPr>
          <a:xfrm>
            <a:off x="361425" y="53335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CoapLedObserverClient</a:t>
            </a:r>
            <a:endParaRPr lang="en-GB" dirty="0"/>
          </a:p>
        </p:txBody>
      </p:sp>
      <p:sp>
        <p:nvSpPr>
          <p:cNvPr id="54" name="Rettangolo arrotondato 53"/>
          <p:cNvSpPr/>
          <p:nvPr/>
        </p:nvSpPr>
        <p:spPr>
          <a:xfrm>
            <a:off x="5539336" y="277063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1" name="Rettangolo arrotondato 80"/>
          <p:cNvSpPr/>
          <p:nvPr/>
        </p:nvSpPr>
        <p:spPr>
          <a:xfrm>
            <a:off x="4931055" y="2659975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grpSp>
        <p:nvGrpSpPr>
          <p:cNvPr id="100" name="Gruppo 99"/>
          <p:cNvGrpSpPr/>
          <p:nvPr/>
        </p:nvGrpSpPr>
        <p:grpSpPr>
          <a:xfrm>
            <a:off x="2991588" y="494152"/>
            <a:ext cx="2223663" cy="1443758"/>
            <a:chOff x="2230903" y="501954"/>
            <a:chExt cx="2341097" cy="1270862"/>
          </a:xfrm>
        </p:grpSpPr>
        <p:sp>
          <p:nvSpPr>
            <p:cNvPr id="46" name="Ovale 45"/>
            <p:cNvSpPr/>
            <p:nvPr/>
          </p:nvSpPr>
          <p:spPr>
            <a:xfrm>
              <a:off x="2699792" y="501954"/>
              <a:ext cx="1872208" cy="12708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CoapServer</a:t>
              </a:r>
              <a:endParaRPr lang="en-GB" dirty="0"/>
            </a:p>
          </p:txBody>
        </p:sp>
        <p:cxnSp>
          <p:nvCxnSpPr>
            <p:cNvPr id="50" name="Connettore 2 49"/>
            <p:cNvCxnSpPr>
              <a:stCxn id="46" idx="7"/>
            </p:cNvCxnSpPr>
            <p:nvPr/>
          </p:nvCxnSpPr>
          <p:spPr>
            <a:xfrm flipH="1" flipV="1">
              <a:off x="4056241" y="579351"/>
              <a:ext cx="241580" cy="108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sellaDiTesto 100"/>
            <p:cNvSpPr txBox="1"/>
            <p:nvPr/>
          </p:nvSpPr>
          <p:spPr>
            <a:xfrm>
              <a:off x="2230903" y="954458"/>
              <a:ext cx="601447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1" name="Rettangolo 60"/>
          <p:cNvSpPr/>
          <p:nvPr/>
        </p:nvSpPr>
        <p:spPr>
          <a:xfrm>
            <a:off x="378871" y="4871919"/>
            <a:ext cx="19682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CoapLedCmdClient</a:t>
            </a:r>
            <a:endParaRPr lang="en-GB" dirty="0"/>
          </a:p>
        </p:txBody>
      </p:sp>
      <p:sp>
        <p:nvSpPr>
          <p:cNvPr id="62" name="Rettangolo 61"/>
          <p:cNvSpPr/>
          <p:nvPr/>
        </p:nvSpPr>
        <p:spPr>
          <a:xfrm>
            <a:off x="406763" y="4410254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187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5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first </a:t>
            </a:r>
            <a:r>
              <a:rPr lang="it-IT" dirty="0" err="1" smtClean="0"/>
              <a:t>reference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" y="1700808"/>
            <a:ext cx="909214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816877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public class </a:t>
            </a:r>
            <a:r>
              <a:rPr lang="en-GB" sz="2400" b="1" dirty="0" err="1" smtClean="0">
                <a:solidFill>
                  <a:srgbClr val="0070C0"/>
                </a:solidFill>
              </a:rPr>
              <a:t>LedCoapResource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1600" b="1" dirty="0" smtClean="0">
                <a:solidFill>
                  <a:srgbClr val="00B0F0"/>
                </a:solidFill>
              </a:rPr>
              <a:t>extends </a:t>
            </a:r>
            <a:r>
              <a:rPr lang="en-GB" sz="1600" b="1" dirty="0" err="1" smtClean="0">
                <a:solidFill>
                  <a:srgbClr val="00B0F0"/>
                </a:solidFill>
              </a:rPr>
              <a:t>CoapResource</a:t>
            </a:r>
            <a:r>
              <a:rPr lang="en-GB" sz="1600" b="1" dirty="0" smtClean="0">
                <a:solidFill>
                  <a:srgbClr val="00B0F0"/>
                </a:solidFill>
              </a:rPr>
              <a:t> </a:t>
            </a:r>
            <a:r>
              <a:rPr lang="en-GB" sz="1600" b="1" dirty="0"/>
              <a:t>implements </a:t>
            </a:r>
            <a:r>
              <a:rPr lang="en-GB" sz="1600" b="1" dirty="0" err="1" smtClean="0">
                <a:solidFill>
                  <a:srgbClr val="00B050"/>
                </a:solidFill>
              </a:rPr>
              <a:t>IObserver</a:t>
            </a:r>
            <a:r>
              <a:rPr lang="en-GB" sz="1600" b="1" dirty="0" smtClean="0"/>
              <a:t>{</a:t>
            </a:r>
          </a:p>
          <a:p>
            <a:r>
              <a:rPr lang="en-GB" b="1" dirty="0" err="1" smtClean="0">
                <a:solidFill>
                  <a:srgbClr val="C00000"/>
                </a:solidFill>
              </a:rPr>
              <a:t>privateILedObservable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b="1" dirty="0" err="1" smtClean="0">
                <a:solidFill>
                  <a:srgbClr val="C00000"/>
                </a:solidFill>
              </a:rPr>
              <a:t>ledModel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sz="1600" dirty="0" smtClean="0"/>
              <a:t>;</a:t>
            </a:r>
          </a:p>
          <a:p>
            <a:endParaRPr lang="en-GB" sz="1600" dirty="0" smtClean="0"/>
          </a:p>
          <a:p>
            <a:r>
              <a:rPr lang="en-GB" sz="1600" dirty="0" smtClean="0"/>
              <a:t>public </a:t>
            </a:r>
            <a:r>
              <a:rPr lang="en-GB" sz="1600" dirty="0" err="1" smtClean="0"/>
              <a:t>LedCoapResource</a:t>
            </a:r>
            <a:r>
              <a:rPr lang="en-GB" sz="1600" dirty="0" smtClean="0"/>
              <a:t>(String name, </a:t>
            </a:r>
            <a:r>
              <a:rPr lang="en-GB" sz="1600" dirty="0" err="1" smtClean="0"/>
              <a:t>ILedObservable</a:t>
            </a:r>
            <a:r>
              <a:rPr lang="en-GB" sz="1600" dirty="0" smtClean="0"/>
              <a:t> model ) {</a:t>
            </a:r>
          </a:p>
          <a:p>
            <a:r>
              <a:rPr lang="en-GB" sz="1600" dirty="0" smtClean="0"/>
              <a:t>	super(name);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ledModel</a:t>
            </a:r>
            <a:r>
              <a:rPr lang="en-GB" sz="1600" dirty="0" smtClean="0"/>
              <a:t> = model;</a:t>
            </a:r>
          </a:p>
          <a:p>
            <a:r>
              <a:rPr lang="en-GB" sz="1600" dirty="0" smtClean="0"/>
              <a:t>}</a:t>
            </a:r>
          </a:p>
          <a:p>
            <a:r>
              <a:rPr lang="en-GB" sz="1600" dirty="0" smtClean="0"/>
              <a:t>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void </a:t>
            </a:r>
            <a:r>
              <a:rPr lang="en-GB" b="1" dirty="0" err="1" smtClean="0">
                <a:solidFill>
                  <a:srgbClr val="00B0F0"/>
                </a:solidFill>
              </a:rPr>
              <a:t>handleGET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 </a:t>
            </a:r>
            <a:r>
              <a:rPr lang="en-GB" sz="1600" dirty="0" err="1" smtClean="0"/>
              <a:t>ResponseCode.</a:t>
            </a:r>
            <a:r>
              <a:rPr lang="en-GB" sz="1600" i="1" dirty="0" err="1" smtClean="0"/>
              <a:t>CONTENT</a:t>
            </a:r>
            <a:r>
              <a:rPr lang="en-GB" sz="1600" i="1" dirty="0" smtClean="0"/>
              <a:t>, </a:t>
            </a:r>
            <a:r>
              <a:rPr lang="en-GB" sz="1600" i="1" dirty="0" err="1" smtClean="0"/>
              <a:t>getValue</a:t>
            </a:r>
            <a:r>
              <a:rPr lang="en-GB" sz="1600" i="1" dirty="0" smtClean="0"/>
              <a:t>(), </a:t>
            </a:r>
            <a:r>
              <a:rPr lang="en-GB" sz="1600" i="1" dirty="0" err="1" smtClean="0"/>
              <a:t>MediaTypeRegistry.TEXT_PLAIN</a:t>
            </a:r>
            <a:r>
              <a:rPr lang="en-GB" sz="1600" i="1" dirty="0" smtClean="0"/>
              <a:t>) ;</a:t>
            </a:r>
          </a:p>
          <a:p>
            <a:r>
              <a:rPr lang="en-GB" sz="1600" dirty="0" smtClean="0"/>
              <a:t>    }</a:t>
            </a:r>
          </a:p>
          <a:p>
            <a:r>
              <a:rPr lang="en-GB" sz="1600" dirty="0" smtClean="0"/>
              <a:t> 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 void </a:t>
            </a:r>
            <a:r>
              <a:rPr lang="en-GB" b="1" dirty="0" err="1" smtClean="0">
                <a:solidFill>
                  <a:srgbClr val="00B0F0"/>
                </a:solidFill>
              </a:rPr>
              <a:t>handlePUT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try {</a:t>
            </a:r>
          </a:p>
          <a:p>
            <a:r>
              <a:rPr lang="en-GB" sz="1600" dirty="0" smtClean="0"/>
              <a:t>        String value = </a:t>
            </a:r>
            <a:r>
              <a:rPr lang="en-GB" sz="1600" dirty="0" err="1" smtClean="0"/>
              <a:t>exchange.getRequestText</a:t>
            </a:r>
            <a:r>
              <a:rPr lang="en-GB" sz="1600" dirty="0" smtClean="0"/>
              <a:t>();//new String(</a:t>
            </a:r>
            <a:r>
              <a:rPr lang="en-GB" sz="1600" u="sng" dirty="0" smtClean="0"/>
              <a:t>payload, "UTF-8"); </a:t>
            </a:r>
          </a:p>
          <a:p>
            <a:r>
              <a:rPr lang="en-GB" sz="1600" dirty="0" smtClean="0"/>
              <a:t>            if( </a:t>
            </a:r>
            <a:r>
              <a:rPr lang="en-GB" sz="1600" dirty="0" err="1" smtClean="0"/>
              <a:t>value.equals</a:t>
            </a:r>
            <a:r>
              <a:rPr lang="en-GB" sz="1600" dirty="0" smtClean="0"/>
              <a:t>("switch"))  </a:t>
            </a:r>
            <a:r>
              <a:rPr lang="en-GB" sz="1600" dirty="0" err="1" smtClean="0"/>
              <a:t>switchValue</a:t>
            </a:r>
            <a:r>
              <a:rPr lang="en-GB" sz="1600" dirty="0" smtClean="0"/>
              <a:t>();   else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(value);</a:t>
            </a:r>
          </a:p>
          <a:p>
            <a:r>
              <a:rPr lang="en-GB" sz="1600" dirty="0" smtClean="0"/>
              <a:t>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CHANGED,  value);</a:t>
            </a:r>
          </a:p>
          <a:p>
            <a:r>
              <a:rPr lang="en-GB" sz="1600" dirty="0" smtClean="0"/>
              <a:t>        } catch (Exception e) {</a:t>
            </a:r>
          </a:p>
          <a:p>
            <a:r>
              <a:rPr lang="en-GB" sz="1600" dirty="0" smtClean="0"/>
              <a:t>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BAD_REQUEST, "Invalid String");</a:t>
            </a:r>
          </a:p>
          <a:p>
            <a:r>
              <a:rPr lang="en-GB" sz="1600" dirty="0" smtClean="0"/>
              <a:t>        }</a:t>
            </a:r>
          </a:p>
          <a:p>
            <a:r>
              <a:rPr lang="en-GB" sz="1600" dirty="0" smtClean="0"/>
              <a:t>    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76148" y="5085184"/>
            <a:ext cx="3847524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b="1" dirty="0"/>
              <a:t>protected 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if( </a:t>
            </a:r>
            <a:r>
              <a:rPr lang="en-GB" sz="1600" b="1" dirty="0" err="1"/>
              <a:t>v.equals</a:t>
            </a:r>
            <a:r>
              <a:rPr lang="en-GB" sz="1600" b="1" dirty="0"/>
              <a:t>("true")) </a:t>
            </a:r>
            <a:r>
              <a:rPr lang="en-GB" sz="1600" b="1" dirty="0" err="1">
                <a:solidFill>
                  <a:srgbClr val="C00000"/>
                </a:solidFill>
              </a:rPr>
              <a:t>ledModel.turnOn</a:t>
            </a:r>
            <a:r>
              <a:rPr lang="en-GB" sz="1600" b="1" dirty="0"/>
              <a:t>();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else </a:t>
            </a:r>
            <a:r>
              <a:rPr lang="en-GB" sz="1600" b="1" dirty="0" err="1">
                <a:solidFill>
                  <a:srgbClr val="C00000"/>
                </a:solidFill>
              </a:rPr>
              <a:t>ledModel.turnOff</a:t>
            </a:r>
            <a:r>
              <a:rPr lang="en-GB" sz="1600" b="1" dirty="0">
                <a:solidFill>
                  <a:srgbClr val="C00000"/>
                </a:solidFill>
              </a:rPr>
              <a:t>(</a:t>
            </a:r>
            <a:r>
              <a:rPr lang="en-GB" sz="1600" b="1" dirty="0"/>
              <a:t>);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732854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 The </a:t>
            </a:r>
            <a:r>
              <a:rPr lang="it-IT" sz="2800" dirty="0" err="1" smtClean="0">
                <a:sym typeface="Wingdings" panose="05000000000000000000" pitchFamily="2" charset="2"/>
              </a:rPr>
              <a:t>resource</a:t>
            </a:r>
            <a:r>
              <a:rPr lang="it-IT" sz="2800" dirty="0" smtClean="0">
                <a:sym typeface="Wingdings" panose="05000000000000000000" pitchFamily="2" charset="2"/>
              </a:rPr>
              <a:t> </a:t>
            </a:r>
            <a:r>
              <a:rPr lang="it-IT" sz="2800" dirty="0" smtClean="0"/>
              <a:t>USES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72360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51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235670" y="1691516"/>
            <a:ext cx="8656809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 smtClean="0"/>
              <a:t>La disponibilità del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ci permette di </a:t>
            </a:r>
            <a:r>
              <a:rPr lang="it-IT" sz="2400" dirty="0"/>
              <a:t>definire una ‘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r>
              <a:rPr lang="it-IT" sz="2400" dirty="0"/>
              <a:t>’ accessibile via rete </a:t>
            </a:r>
            <a:r>
              <a:rPr lang="it-IT" sz="2400" dirty="0" smtClean="0"/>
              <a:t> (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MainCoapBasicLed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, 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MainLedCoapOnRaspberry</a:t>
            </a:r>
            <a:r>
              <a:rPr lang="it-IT" sz="2400" dirty="0" smtClean="0"/>
              <a:t>) e</a:t>
            </a:r>
          </a:p>
          <a:p>
            <a:r>
              <a:rPr lang="it-IT" sz="2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di definire la business </a:t>
            </a:r>
            <a:r>
              <a:rPr lang="it-IT" sz="2400" dirty="0" err="1" smtClean="0"/>
              <a:t>logic</a:t>
            </a:r>
            <a:r>
              <a:rPr lang="it-IT" sz="2400" dirty="0" smtClean="0"/>
              <a:t> </a:t>
            </a:r>
            <a:r>
              <a:rPr lang="it-IT" sz="2400" dirty="0" err="1" smtClean="0"/>
              <a:t>cone</a:t>
            </a:r>
            <a:r>
              <a:rPr lang="it-IT" sz="2400" dirty="0" smtClean="0"/>
              <a:t> </a:t>
            </a:r>
            <a:r>
              <a:rPr lang="it-IT" sz="2400" dirty="0" err="1">
                <a:solidFill>
                  <a:srgbClr val="0070C0"/>
                </a:solidFill>
              </a:rPr>
              <a:t>CoAp</a:t>
            </a:r>
            <a:r>
              <a:rPr lang="it-IT" sz="2400" dirty="0">
                <a:solidFill>
                  <a:srgbClr val="0070C0"/>
                </a:solidFill>
              </a:rPr>
              <a:t>-client</a:t>
            </a:r>
            <a:r>
              <a:rPr lang="it-IT" sz="2400" dirty="0" smtClean="0"/>
              <a:t> del modello </a:t>
            </a:r>
            <a:r>
              <a:rPr lang="it-IT" sz="2800" dirty="0" smtClean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BlsApplicationLogicCoap</a:t>
            </a:r>
            <a:r>
              <a:rPr lang="it-IT" sz="2800" dirty="0" smtClean="0"/>
              <a:t>) </a:t>
            </a:r>
          </a:p>
          <a:p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d</a:t>
            </a:r>
            <a:r>
              <a:rPr lang="it-IT" sz="2400" dirty="0" smtClean="0"/>
              <a:t>i definire un </a:t>
            </a:r>
            <a:r>
              <a:rPr lang="it-IT" sz="2400" dirty="0" smtClean="0">
                <a:solidFill>
                  <a:srgbClr val="0070C0"/>
                </a:solidFill>
              </a:rPr>
              <a:t>server HTTP (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serverHttpToCoap.js</a:t>
            </a:r>
            <a:r>
              <a:rPr lang="it-IT" sz="2400" dirty="0" smtClean="0">
                <a:solidFill>
                  <a:srgbClr val="0070C0"/>
                </a:solidFill>
              </a:rPr>
              <a:t>) </a:t>
            </a:r>
            <a:r>
              <a:rPr lang="it-IT" sz="2400" dirty="0" smtClean="0"/>
              <a:t>che rende visibile via Web lo stato corrente della 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99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ttangolo arrotondato 1050"/>
          <p:cNvSpPr/>
          <p:nvPr/>
        </p:nvSpPr>
        <p:spPr>
          <a:xfrm>
            <a:off x="5591811" y="686620"/>
            <a:ext cx="2889316" cy="267037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52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7046805" y="1855704"/>
            <a:ext cx="27516" cy="873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sp>
        <p:nvSpPr>
          <p:cNvPr id="81" name="Rettangolo arrotondato 80"/>
          <p:cNvSpPr/>
          <p:nvPr/>
        </p:nvSpPr>
        <p:spPr>
          <a:xfrm>
            <a:off x="5964234" y="1351648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sp>
        <p:nvSpPr>
          <p:cNvPr id="82" name="Rettangolo arrotondato 81"/>
          <p:cNvSpPr/>
          <p:nvPr/>
        </p:nvSpPr>
        <p:spPr>
          <a:xfrm>
            <a:off x="6162317" y="931391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cxnSp>
        <p:nvCxnSpPr>
          <p:cNvPr id="85" name="Connettore 2 84"/>
          <p:cNvCxnSpPr>
            <a:stCxn id="73" idx="3"/>
            <a:endCxn id="81" idx="1"/>
          </p:cNvCxnSpPr>
          <p:nvPr/>
        </p:nvCxnSpPr>
        <p:spPr>
          <a:xfrm>
            <a:off x="5221079" y="1584277"/>
            <a:ext cx="743155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91" name="CasellaDiTesto 90"/>
          <p:cNvSpPr txBox="1"/>
          <p:nvPr/>
        </p:nvSpPr>
        <p:spPr>
          <a:xfrm>
            <a:off x="5395123" y="1670619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190374" y="6062422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5473154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5939491" y="2728719"/>
            <a:ext cx="221462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5715440" y="2317453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5362307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4522238" y="4852338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2"/>
            <a:endCxn id="68" idx="1"/>
          </p:cNvCxnSpPr>
          <p:nvPr/>
        </p:nvCxnSpPr>
        <p:spPr>
          <a:xfrm rot="5400000">
            <a:off x="5050292" y="5276089"/>
            <a:ext cx="582545" cy="743155"/>
          </a:xfrm>
          <a:prstGeom prst="bentConnector4">
            <a:avLst>
              <a:gd name="adj1" fmla="val 28368"/>
              <a:gd name="adj2" fmla="val 1307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/>
          <p:cNvCxnSpPr/>
          <p:nvPr/>
        </p:nvCxnSpPr>
        <p:spPr>
          <a:xfrm flipH="1">
            <a:off x="5221079" y="1351648"/>
            <a:ext cx="494361" cy="704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ttore 1 167"/>
          <p:cNvCxnSpPr/>
          <p:nvPr/>
        </p:nvCxnSpPr>
        <p:spPr>
          <a:xfrm>
            <a:off x="5373479" y="1304350"/>
            <a:ext cx="341961" cy="757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1 171"/>
          <p:cNvCxnSpPr/>
          <p:nvPr/>
        </p:nvCxnSpPr>
        <p:spPr>
          <a:xfrm>
            <a:off x="5768510" y="379687"/>
            <a:ext cx="2969258" cy="31362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686911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7890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143" idx="1"/>
          </p:cNvCxnSpPr>
          <p:nvPr/>
        </p:nvCxnSpPr>
        <p:spPr>
          <a:xfrm>
            <a:off x="4126101" y="4897839"/>
            <a:ext cx="396137" cy="2065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67" name="Rettangolo 66"/>
          <p:cNvSpPr/>
          <p:nvPr/>
        </p:nvSpPr>
        <p:spPr>
          <a:xfrm>
            <a:off x="190374" y="5581342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2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WEB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(From) Lamp (to) </a:t>
            </a:r>
            <a:r>
              <a:rPr lang="it-IT" dirty="0" err="1" smtClean="0"/>
              <a:t>Mean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61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54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8304709" cy="830997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Req3: accedere a un Led mediante una pagina WEB e visualizzare</a:t>
            </a:r>
          </a:p>
          <a:p>
            <a:r>
              <a:rPr lang="it-IT" sz="2400" dirty="0">
                <a:solidFill>
                  <a:schemeClr val="tx1"/>
                </a:solidFill>
              </a:rPr>
              <a:t>l</a:t>
            </a:r>
            <a:r>
              <a:rPr lang="it-IT" sz="2400" dirty="0" smtClean="0">
                <a:solidFill>
                  <a:schemeClr val="tx1"/>
                </a:solidFill>
              </a:rPr>
              <a:t>o stato del Led nella pagina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0" y="2158111"/>
            <a:ext cx="8304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LAMP</a:t>
            </a:r>
            <a:r>
              <a:rPr lang="en-GB" dirty="0"/>
              <a:t> is an archetypal model of web service </a:t>
            </a:r>
            <a:r>
              <a:rPr lang="en-GB" dirty="0">
                <a:hlinkClick r:id="rId2" tooltip="Solution stack"/>
              </a:rPr>
              <a:t>stacks</a:t>
            </a:r>
            <a:r>
              <a:rPr lang="en-GB" dirty="0"/>
              <a:t>, named as an </a:t>
            </a:r>
            <a:r>
              <a:rPr lang="en-GB" dirty="0">
                <a:hlinkClick r:id="rId3" tooltip="Acronym"/>
              </a:rPr>
              <a:t>acronym</a:t>
            </a:r>
            <a:r>
              <a:rPr lang="en-GB" dirty="0"/>
              <a:t> of the names of its original four </a:t>
            </a:r>
            <a:r>
              <a:rPr lang="en-GB" dirty="0">
                <a:hlinkClick r:id="rId4" tooltip="Open-source"/>
              </a:rPr>
              <a:t>open-source</a:t>
            </a:r>
            <a:r>
              <a:rPr lang="en-GB" dirty="0"/>
              <a:t> components: the </a:t>
            </a:r>
            <a:r>
              <a:rPr lang="en-GB" dirty="0">
                <a:hlinkClick r:id="rId5" tooltip="GNU"/>
              </a:rPr>
              <a:t>GNU</a:t>
            </a:r>
            <a:r>
              <a:rPr lang="en-GB" dirty="0"/>
              <a:t>/</a:t>
            </a:r>
            <a:r>
              <a:rPr lang="en-GB" dirty="0">
                <a:hlinkClick r:id="rId6" tooltip="Linux"/>
              </a:rPr>
              <a:t>Linux</a:t>
            </a:r>
            <a:r>
              <a:rPr lang="en-GB" dirty="0"/>
              <a:t> </a:t>
            </a:r>
            <a:r>
              <a:rPr lang="en-GB" dirty="0">
                <a:hlinkClick r:id="rId7" tooltip="Operating system"/>
              </a:rPr>
              <a:t>operating system</a:t>
            </a:r>
            <a:r>
              <a:rPr lang="en-GB" dirty="0"/>
              <a:t>, the </a:t>
            </a:r>
            <a:r>
              <a:rPr lang="en-GB" dirty="0">
                <a:hlinkClick r:id="rId8" tooltip="Apache HTTP Server"/>
              </a:rPr>
              <a:t>Apache HTTP Server</a:t>
            </a:r>
            <a:r>
              <a:rPr lang="en-GB" dirty="0"/>
              <a:t>, the </a:t>
            </a:r>
            <a:r>
              <a:rPr lang="en-GB" dirty="0">
                <a:hlinkClick r:id="rId9" tooltip="MySQL"/>
              </a:rPr>
              <a:t>MySQL</a:t>
            </a:r>
            <a:r>
              <a:rPr lang="en-GB" dirty="0"/>
              <a:t> </a:t>
            </a:r>
            <a:r>
              <a:rPr lang="en-GB" dirty="0">
                <a:hlinkClick r:id="rId10" tooltip="Relational database management system"/>
              </a:rPr>
              <a:t>relational database management system</a:t>
            </a:r>
            <a:r>
              <a:rPr lang="en-GB" dirty="0"/>
              <a:t> (RDBMS), and the </a:t>
            </a:r>
            <a:r>
              <a:rPr lang="en-GB" dirty="0">
                <a:hlinkClick r:id="rId11" tooltip="PHP"/>
              </a:rPr>
              <a:t>PHP</a:t>
            </a:r>
            <a:r>
              <a:rPr lang="en-GB" dirty="0"/>
              <a:t> </a:t>
            </a:r>
            <a:r>
              <a:rPr lang="en-GB" dirty="0">
                <a:hlinkClick r:id="rId12" tooltip="Programming language"/>
              </a:rPr>
              <a:t>programming language</a:t>
            </a:r>
            <a:r>
              <a:rPr lang="en-GB" dirty="0" smtClean="0"/>
              <a:t>.</a:t>
            </a:r>
          </a:p>
          <a:p>
            <a:endParaRPr lang="it-IT" dirty="0"/>
          </a:p>
          <a:p>
            <a:r>
              <a:rPr lang="en-GB" b="1" dirty="0"/>
              <a:t>MEAN</a:t>
            </a:r>
            <a:r>
              <a:rPr lang="en-GB" dirty="0"/>
              <a:t> is a </a:t>
            </a:r>
            <a:r>
              <a:rPr lang="en-GB" dirty="0">
                <a:hlinkClick r:id="rId13" tooltip="Free and open-source software"/>
              </a:rPr>
              <a:t>free and open-source</a:t>
            </a:r>
            <a:r>
              <a:rPr lang="en-GB" dirty="0"/>
              <a:t> </a:t>
            </a:r>
            <a:r>
              <a:rPr lang="en-GB" dirty="0">
                <a:hlinkClick r:id="rId14" tooltip="JavaScript"/>
              </a:rPr>
              <a:t>JavaScript</a:t>
            </a:r>
            <a:r>
              <a:rPr lang="en-GB" dirty="0"/>
              <a:t> </a:t>
            </a:r>
            <a:r>
              <a:rPr lang="en-GB" dirty="0">
                <a:hlinkClick r:id="rId15" tooltip="Software stack"/>
              </a:rPr>
              <a:t>software stack</a:t>
            </a:r>
            <a:r>
              <a:rPr lang="en-GB" dirty="0"/>
              <a:t> for building </a:t>
            </a:r>
            <a:r>
              <a:rPr lang="en-GB" dirty="0">
                <a:hlinkClick r:id="rId16" tooltip="Dynamic web page"/>
              </a:rPr>
              <a:t>dynamic web sites</a:t>
            </a:r>
            <a:r>
              <a:rPr lang="en-GB" dirty="0"/>
              <a:t> and </a:t>
            </a:r>
            <a:r>
              <a:rPr lang="en-GB" dirty="0">
                <a:hlinkClick r:id="rId17" tooltip="Web application"/>
              </a:rPr>
              <a:t>web applications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The MEAN stack is </a:t>
            </a:r>
            <a:r>
              <a:rPr lang="en-GB" dirty="0">
                <a:hlinkClick r:id="rId18" tooltip="MongoDB"/>
              </a:rPr>
              <a:t>MongoDB</a:t>
            </a:r>
            <a:r>
              <a:rPr lang="en-GB" dirty="0"/>
              <a:t>, </a:t>
            </a:r>
            <a:r>
              <a:rPr lang="en-GB" dirty="0">
                <a:hlinkClick r:id="rId19" tooltip="Express.js"/>
              </a:rPr>
              <a:t>Express.js</a:t>
            </a:r>
            <a:r>
              <a:rPr lang="en-GB" dirty="0"/>
              <a:t>, </a:t>
            </a:r>
            <a:r>
              <a:rPr lang="en-GB" dirty="0">
                <a:hlinkClick r:id="rId20" tooltip="AngularJS"/>
              </a:rPr>
              <a:t>AngularJS</a:t>
            </a:r>
            <a:r>
              <a:rPr lang="en-GB" dirty="0"/>
              <a:t> (or </a:t>
            </a:r>
            <a:r>
              <a:rPr lang="en-GB" dirty="0">
                <a:hlinkClick r:id="rId21" tooltip="Angular (application platform)"/>
              </a:rPr>
              <a:t>Angular</a:t>
            </a:r>
            <a:r>
              <a:rPr lang="en-GB" dirty="0"/>
              <a:t>), and </a:t>
            </a:r>
            <a:r>
              <a:rPr lang="en-GB" dirty="0">
                <a:hlinkClick r:id="rId22" tooltip="Node.js"/>
              </a:rPr>
              <a:t>Node.js</a:t>
            </a:r>
            <a:r>
              <a:rPr lang="en-GB" dirty="0"/>
              <a:t>. Because all components of the MEAN stack support programs are written in JavaScript, MEAN applications can be written in one language for both </a:t>
            </a:r>
            <a:r>
              <a:rPr lang="en-GB" dirty="0">
                <a:hlinkClick r:id="rId23" tooltip="Server-side"/>
              </a:rPr>
              <a:t>server-side</a:t>
            </a:r>
            <a:r>
              <a:rPr lang="en-GB" dirty="0"/>
              <a:t> and </a:t>
            </a:r>
            <a:r>
              <a:rPr lang="en-GB" dirty="0">
                <a:hlinkClick r:id="rId24" tooltip="Client-side"/>
              </a:rPr>
              <a:t>client-side</a:t>
            </a:r>
            <a:r>
              <a:rPr lang="en-GB" dirty="0"/>
              <a:t> execution environments.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019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55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2230844" y="1857716"/>
            <a:ext cx="2123541" cy="208071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1534145" y="3959846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641664" y="459298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241381" y="287460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sp>
        <p:nvSpPr>
          <p:cNvPr id="70" name="Ovale 69"/>
          <p:cNvSpPr/>
          <p:nvPr/>
        </p:nvSpPr>
        <p:spPr>
          <a:xfrm>
            <a:off x="5534314" y="2556623"/>
            <a:ext cx="2038273" cy="909186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serverHttpToCoap.js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6208561" y="2364316"/>
            <a:ext cx="62189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it-IT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8080</a:t>
            </a:r>
            <a:endParaRPr lang="it-IT" dirty="0"/>
          </a:p>
        </p:txBody>
      </p: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202500" y="1801202"/>
            <a:ext cx="686344" cy="4015559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600108" y="522268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4882572" y="267539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Rettangolo 86"/>
          <p:cNvSpPr/>
          <p:nvPr/>
        </p:nvSpPr>
        <p:spPr>
          <a:xfrm>
            <a:off x="3222188" y="-927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588448" y="5357453"/>
            <a:ext cx="202375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</a:t>
            </a:r>
            <a:r>
              <a:rPr lang="it-IT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WebSockets</a:t>
            </a:r>
            <a:endParaRPr lang="it-IT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65" y="523973"/>
            <a:ext cx="2504547" cy="186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tangolo arrotondato 46"/>
          <p:cNvSpPr/>
          <p:nvPr/>
        </p:nvSpPr>
        <p:spPr>
          <a:xfrm>
            <a:off x="6972035" y="4529199"/>
            <a:ext cx="1633681" cy="7683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9" name="Connettore 4 48"/>
          <p:cNvCxnSpPr>
            <a:stCxn id="76" idx="3"/>
            <a:endCxn id="47" idx="1"/>
          </p:cNvCxnSpPr>
          <p:nvPr/>
        </p:nvCxnSpPr>
        <p:spPr>
          <a:xfrm>
            <a:off x="4534210" y="4826163"/>
            <a:ext cx="2437825" cy="872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70" idx="6"/>
            <a:endCxn id="47" idx="0"/>
          </p:cNvCxnSpPr>
          <p:nvPr/>
        </p:nvCxnSpPr>
        <p:spPr>
          <a:xfrm>
            <a:off x="7572587" y="3011216"/>
            <a:ext cx="216289" cy="1517983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243695" y="489020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7811671" y="32293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68" name="Rettangolo 67"/>
          <p:cNvSpPr/>
          <p:nvPr/>
        </p:nvSpPr>
        <p:spPr>
          <a:xfrm>
            <a:off x="7142560" y="4526654"/>
            <a:ext cx="1206501" cy="257969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u</a:t>
            </a:r>
            <a:r>
              <a:rPr lang="en-GB" sz="1400" dirty="0" err="1" smtClean="0"/>
              <a:t>nibo</a:t>
            </a:r>
            <a:r>
              <a:rPr lang="en-GB" sz="1400" dirty="0" smtClean="0"/>
              <a:t>/bls18</a:t>
            </a:r>
            <a:endParaRPr lang="en-GB" sz="1400" dirty="0"/>
          </a:p>
        </p:txBody>
      </p:sp>
      <p:sp>
        <p:nvSpPr>
          <p:cNvPr id="71" name="CasellaDiTesto 70"/>
          <p:cNvSpPr txBox="1"/>
          <p:nvPr/>
        </p:nvSpPr>
        <p:spPr>
          <a:xfrm>
            <a:off x="68780" y="6453466"/>
            <a:ext cx="3212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curl </a:t>
            </a:r>
            <a:r>
              <a:rPr lang="en-GB" sz="1100" dirty="0"/>
              <a:t>-X GET  </a:t>
            </a:r>
            <a:r>
              <a:rPr lang="en-GB" sz="1100" dirty="0">
                <a:hlinkClick r:id="rId5"/>
              </a:rPr>
              <a:t>http://</a:t>
            </a:r>
            <a:r>
              <a:rPr lang="en-GB" sz="1100" dirty="0" smtClean="0">
                <a:hlinkClick r:id="rId5"/>
              </a:rPr>
              <a:t>localhost:8080/Led</a:t>
            </a:r>
            <a:endParaRPr lang="en-GB" sz="1100" dirty="0" smtClean="0"/>
          </a:p>
          <a:p>
            <a:r>
              <a:rPr lang="en-GB" sz="1100" dirty="0" smtClean="0"/>
              <a:t>curl </a:t>
            </a:r>
            <a:r>
              <a:rPr lang="en-GB" sz="1100" dirty="0"/>
              <a:t>-X PUT -d "true" http://localhost:8080/ledSwitch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311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827584" y="226158"/>
            <a:ext cx="7344816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MainCoapBasicLed</a:t>
            </a:r>
            <a:r>
              <a:rPr lang="en-GB" dirty="0" smtClean="0"/>
              <a:t>: </a:t>
            </a:r>
            <a:r>
              <a:rPr lang="en-GB" dirty="0" err="1" smtClean="0"/>
              <a:t>rende</a:t>
            </a:r>
            <a:r>
              <a:rPr lang="en-GB" dirty="0" smtClean="0"/>
              <a:t> </a:t>
            </a:r>
            <a:r>
              <a:rPr lang="en-GB" dirty="0" err="1" smtClean="0"/>
              <a:t>disponibile</a:t>
            </a:r>
            <a:r>
              <a:rPr lang="en-GB" dirty="0" smtClean="0"/>
              <a:t> </a:t>
            </a:r>
            <a:r>
              <a:rPr lang="en-GB" dirty="0" err="1" smtClean="0"/>
              <a:t>il</a:t>
            </a:r>
            <a:r>
              <a:rPr lang="en-GB" dirty="0" smtClean="0"/>
              <a:t> Led come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 smtClean="0"/>
              <a:t>Coap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en-GB" dirty="0" err="1"/>
              <a:t>LedThing</a:t>
            </a:r>
            <a:r>
              <a:rPr lang="en-GB" dirty="0" smtClean="0"/>
              <a:t>) </a:t>
            </a:r>
            <a:r>
              <a:rPr lang="en-GB" dirty="0" err="1" smtClean="0"/>
              <a:t>inserendo</a:t>
            </a:r>
            <a:r>
              <a:rPr lang="en-GB" dirty="0" smtClean="0"/>
              <a:t> in un server </a:t>
            </a:r>
            <a:r>
              <a:rPr lang="en-GB" dirty="0" err="1" smtClean="0"/>
              <a:t>Coap</a:t>
            </a:r>
            <a:r>
              <a:rPr lang="en-GB" dirty="0" smtClean="0"/>
              <a:t> la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/>
              <a:t>LedCoapResource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MainCoapControlToLedRest</a:t>
            </a:r>
            <a:r>
              <a:rPr lang="en-GB" dirty="0" smtClean="0"/>
              <a:t>: </a:t>
            </a:r>
            <a:r>
              <a:rPr lang="en-GB" dirty="0" err="1" smtClean="0"/>
              <a:t>crea</a:t>
            </a:r>
            <a:r>
              <a:rPr lang="en-GB" dirty="0" smtClean="0"/>
              <a:t> un (sotto)</a:t>
            </a:r>
            <a:r>
              <a:rPr lang="en-GB" dirty="0" err="1" smtClean="0"/>
              <a:t>sistema</a:t>
            </a:r>
            <a:r>
              <a:rPr lang="en-GB" dirty="0" smtClean="0"/>
              <a:t> </a:t>
            </a:r>
            <a:r>
              <a:rPr lang="en-GB" dirty="0" err="1" smtClean="0"/>
              <a:t>che</a:t>
            </a:r>
            <a:r>
              <a:rPr lang="en-GB" dirty="0" smtClean="0"/>
              <a:t> </a:t>
            </a:r>
            <a:r>
              <a:rPr lang="en-GB" dirty="0" err="1" smtClean="0"/>
              <a:t>modifica</a:t>
            </a:r>
            <a:r>
              <a:rPr lang="en-GB" dirty="0" smtClean="0"/>
              <a:t>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un </a:t>
            </a:r>
            <a:r>
              <a:rPr lang="en-GB" dirty="0" err="1" smtClean="0"/>
              <a:t>ButtonGui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serverHttpToCoap.js</a:t>
            </a:r>
            <a:r>
              <a:rPr lang="en-GB" dirty="0" smtClean="0"/>
              <a:t>: </a:t>
            </a:r>
            <a:r>
              <a:rPr lang="en-GB" dirty="0" err="1" smtClean="0"/>
              <a:t>fornisce</a:t>
            </a:r>
            <a:r>
              <a:rPr lang="en-GB" dirty="0" smtClean="0"/>
              <a:t> un front-end web </a:t>
            </a:r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che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all’utente pulsanti per modificare/ispezionare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una vista aggiornata del valore corrente della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</a:t>
            </a:r>
            <a:r>
              <a:rPr lang="en-GB" dirty="0" err="1" smtClean="0"/>
              <a:t>una</a:t>
            </a:r>
            <a:r>
              <a:rPr lang="en-GB" dirty="0" smtClean="0"/>
              <a:t> </a:t>
            </a:r>
            <a:r>
              <a:rPr lang="en-GB" dirty="0" err="1" smtClean="0"/>
              <a:t>WebSocket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24944"/>
            <a:ext cx="4176463" cy="311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271571" y="2774729"/>
            <a:ext cx="473138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LedCoapResource</a:t>
            </a:r>
            <a:r>
              <a:rPr lang="en-GB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Risponde alle richieste GET/PUT per </a:t>
            </a:r>
            <a:r>
              <a:rPr lang="it-IT" dirty="0" err="1" smtClean="0"/>
              <a:t>url</a:t>
            </a:r>
            <a:r>
              <a:rPr lang="it-IT" dirty="0" smtClean="0"/>
              <a:t>=/Led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smtClean="0"/>
              <a:t>lo </a:t>
            </a:r>
            <a:r>
              <a:rPr lang="en-GB" dirty="0" err="1" smtClean="0"/>
              <a:t>stato</a:t>
            </a:r>
            <a:r>
              <a:rPr lang="en-GB" dirty="0" smtClean="0"/>
              <a:t> del 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come  observer </a:t>
            </a:r>
            <a:r>
              <a:rPr lang="en-GB" dirty="0"/>
              <a:t>di </a:t>
            </a:r>
            <a:r>
              <a:rPr lang="en-GB" dirty="0" err="1" smtClean="0"/>
              <a:t>ledmodel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agisce come </a:t>
            </a:r>
            <a:r>
              <a:rPr lang="it-IT" dirty="0" err="1" smtClean="0"/>
              <a:t>observable</a:t>
            </a:r>
            <a:r>
              <a:rPr lang="it-IT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ai clienti </a:t>
            </a:r>
            <a:r>
              <a:rPr lang="it-IT" dirty="0" err="1" smtClean="0"/>
              <a:t>Coap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Pubblica via MQTT le modifiche di stato sulla </a:t>
            </a:r>
            <a:r>
              <a:rPr lang="it-IT" dirty="0" err="1" smtClean="0"/>
              <a:t>topic</a:t>
            </a:r>
            <a:r>
              <a:rPr lang="it-IT" dirty="0" smtClean="0"/>
              <a:t> </a:t>
            </a:r>
            <a:r>
              <a:rPr lang="it-IT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dirty="0" smtClean="0"/>
              <a:t> Queste sono ricevute dal server che aggiorna le pagine HTML via </a:t>
            </a:r>
            <a:r>
              <a:rPr lang="it-IT" dirty="0" err="1" smtClean="0"/>
              <a:t>WebSocket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9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(domain) </a:t>
            </a:r>
            <a:r>
              <a:rPr lang="it-IT" dirty="0" err="1" smtClean="0"/>
              <a:t>resources</a:t>
            </a:r>
            <a:r>
              <a:rPr lang="it-IT" dirty="0" smtClean="0"/>
              <a:t>  </a:t>
            </a:r>
            <a:endParaRPr lang="en-GB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Towards</a:t>
            </a:r>
            <a:r>
              <a:rPr lang="it-IT" dirty="0" smtClean="0"/>
              <a:t> Domain-</a:t>
            </a:r>
            <a:r>
              <a:rPr lang="it-IT" dirty="0" err="1" smtClean="0"/>
              <a:t>Driven</a:t>
            </a:r>
            <a:r>
              <a:rPr lang="it-IT" dirty="0" smtClean="0"/>
              <a:t> design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824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e 190"/>
          <p:cNvSpPr/>
          <p:nvPr/>
        </p:nvSpPr>
        <p:spPr>
          <a:xfrm>
            <a:off x="2771800" y="2775661"/>
            <a:ext cx="2429881" cy="2381531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N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266651" y="322859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66651" y="4258554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3" name="AutoShape 4" descr="Risultati immagini per data base image"/>
          <p:cNvSpPr>
            <a:spLocks noChangeAspect="1" noChangeArrowheads="1"/>
          </p:cNvSpPr>
          <p:nvPr/>
        </p:nvSpPr>
        <p:spPr bwMode="auto">
          <a:xfrm>
            <a:off x="547460" y="1033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40" name="Rettangolo 39"/>
          <p:cNvSpPr/>
          <p:nvPr/>
        </p:nvSpPr>
        <p:spPr>
          <a:xfrm>
            <a:off x="3470525" y="2306390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UI</a:t>
            </a:r>
            <a:endParaRPr lang="en-GB" sz="1400" dirty="0"/>
          </a:p>
        </p:txBody>
      </p:sp>
      <p:sp>
        <p:nvSpPr>
          <p:cNvPr id="72" name="Rettangolo 71"/>
          <p:cNvSpPr/>
          <p:nvPr/>
        </p:nvSpPr>
        <p:spPr>
          <a:xfrm>
            <a:off x="2154017" y="304573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INPUT</a:t>
            </a:r>
            <a:endParaRPr lang="en-GB" sz="1400" dirty="0"/>
          </a:p>
        </p:txBody>
      </p:sp>
      <p:sp>
        <p:nvSpPr>
          <p:cNvPr id="75" name="Ovale 74"/>
          <p:cNvSpPr/>
          <p:nvPr/>
        </p:nvSpPr>
        <p:spPr>
          <a:xfrm>
            <a:off x="99462" y="2666875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sp>
        <p:nvSpPr>
          <p:cNvPr id="87" name="CasellaDiTesto 86"/>
          <p:cNvSpPr txBox="1"/>
          <p:nvPr/>
        </p:nvSpPr>
        <p:spPr>
          <a:xfrm>
            <a:off x="2152295" y="3889359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sp>
        <p:nvSpPr>
          <p:cNvPr id="88" name="CasellaDiTesto 87"/>
          <p:cNvSpPr txBox="1"/>
          <p:nvPr/>
        </p:nvSpPr>
        <p:spPr>
          <a:xfrm>
            <a:off x="5980116" y="1305201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80" y="440247"/>
            <a:ext cx="1399247" cy="125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0" name="Connettore 4 149"/>
          <p:cNvCxnSpPr>
            <a:stCxn id="75" idx="6"/>
            <a:endCxn id="72" idx="1"/>
          </p:cNvCxnSpPr>
          <p:nvPr/>
        </p:nvCxnSpPr>
        <p:spPr>
          <a:xfrm>
            <a:off x="1660524" y="3278117"/>
            <a:ext cx="49349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e 163"/>
          <p:cNvSpPr/>
          <p:nvPr/>
        </p:nvSpPr>
        <p:spPr>
          <a:xfrm>
            <a:off x="6812992" y="1032513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cxnSp>
        <p:nvCxnSpPr>
          <p:cNvPr id="171" name="Connettore 2 170"/>
          <p:cNvCxnSpPr>
            <a:stCxn id="20" idx="7"/>
            <a:endCxn id="164" idx="3"/>
          </p:cNvCxnSpPr>
          <p:nvPr/>
        </p:nvCxnSpPr>
        <p:spPr>
          <a:xfrm flipV="1">
            <a:off x="4556740" y="2075968"/>
            <a:ext cx="2484864" cy="1397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2 176"/>
          <p:cNvCxnSpPr>
            <a:stCxn id="119" idx="2"/>
            <a:endCxn id="40" idx="0"/>
          </p:cNvCxnSpPr>
          <p:nvPr/>
        </p:nvCxnSpPr>
        <p:spPr>
          <a:xfrm flipH="1">
            <a:off x="3963729" y="1698866"/>
            <a:ext cx="16275" cy="607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386789" y="4402466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1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sp>
        <p:nvSpPr>
          <p:cNvPr id="217" name="CasellaDiTesto 216"/>
          <p:cNvSpPr txBox="1"/>
          <p:nvPr/>
        </p:nvSpPr>
        <p:spPr>
          <a:xfrm>
            <a:off x="3280380" y="2806209"/>
            <a:ext cx="143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Controller</a:t>
            </a:r>
            <a:endParaRPr lang="en-GB" sz="2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 flipV="1">
            <a:off x="1373197" y="4628469"/>
            <a:ext cx="774168" cy="63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258"/>
          <p:cNvSpPr/>
          <p:nvPr/>
        </p:nvSpPr>
        <p:spPr>
          <a:xfrm>
            <a:off x="386789" y="4924809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N</a:t>
            </a:r>
            <a:endParaRPr lang="en-GB" sz="1400" dirty="0"/>
          </a:p>
        </p:txBody>
      </p:sp>
      <p:sp>
        <p:nvSpPr>
          <p:cNvPr id="261" name="Rettangolo 260"/>
          <p:cNvSpPr/>
          <p:nvPr/>
        </p:nvSpPr>
        <p:spPr>
          <a:xfrm>
            <a:off x="2431162" y="495285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63" name="Connettore 2 262"/>
          <p:cNvCxnSpPr>
            <a:stCxn id="259" idx="3"/>
            <a:endCxn id="261" idx="1"/>
          </p:cNvCxnSpPr>
          <p:nvPr/>
        </p:nvCxnSpPr>
        <p:spPr>
          <a:xfrm>
            <a:off x="1373197" y="5157192"/>
            <a:ext cx="1057965" cy="2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08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business </a:t>
            </a:r>
            <a:r>
              <a:rPr lang="it-IT" dirty="0" err="1"/>
              <a:t>logic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59</a:t>
            </a:fld>
            <a:endParaRPr lang="it-IT"/>
          </a:p>
        </p:txBody>
      </p:sp>
      <p:sp>
        <p:nvSpPr>
          <p:cNvPr id="34" name="Rettangolo arrotondato 33"/>
          <p:cNvSpPr/>
          <p:nvPr/>
        </p:nvSpPr>
        <p:spPr>
          <a:xfrm>
            <a:off x="539552" y="191683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Machine1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539552" y="299695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MachineN</a:t>
            </a:r>
            <a:endParaRPr lang="en-GB" dirty="0"/>
          </a:p>
        </p:txBody>
      </p:sp>
      <p:sp>
        <p:nvSpPr>
          <p:cNvPr id="7" name="Rettangolo arrotondato 6"/>
          <p:cNvSpPr/>
          <p:nvPr/>
        </p:nvSpPr>
        <p:spPr>
          <a:xfrm>
            <a:off x="3361790" y="1916832"/>
            <a:ext cx="1944216" cy="1800200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sp>
        <p:nvSpPr>
          <p:cNvPr id="37" name="Ovale 36"/>
          <p:cNvSpPr/>
          <p:nvPr/>
        </p:nvSpPr>
        <p:spPr>
          <a:xfrm>
            <a:off x="3537238" y="2069750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8" name="Ovale 37"/>
          <p:cNvSpPr/>
          <p:nvPr/>
        </p:nvSpPr>
        <p:spPr>
          <a:xfrm>
            <a:off x="6656264" y="2205690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High Level Server</a:t>
            </a:r>
            <a:endParaRPr lang="en-GB" dirty="0"/>
          </a:p>
        </p:txBody>
      </p:sp>
      <p:cxnSp>
        <p:nvCxnSpPr>
          <p:cNvPr id="11" name="Connettore 1 10"/>
          <p:cNvCxnSpPr>
            <a:stCxn id="34" idx="3"/>
          </p:cNvCxnSpPr>
          <p:nvPr/>
        </p:nvCxnSpPr>
        <p:spPr>
          <a:xfrm>
            <a:off x="2269887" y="227687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stCxn id="35" idx="3"/>
          </p:cNvCxnSpPr>
          <p:nvPr/>
        </p:nvCxnSpPr>
        <p:spPr>
          <a:xfrm>
            <a:off x="2269887" y="335699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/>
          <p:cNvCxnSpPr>
            <a:stCxn id="7" idx="3"/>
            <a:endCxn id="38" idx="2"/>
          </p:cNvCxnSpPr>
          <p:nvPr/>
        </p:nvCxnSpPr>
        <p:spPr>
          <a:xfrm>
            <a:off x="5306006" y="2816932"/>
            <a:ext cx="1350258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4 39"/>
          <p:cNvCxnSpPr>
            <a:stCxn id="38" idx="0"/>
            <a:endCxn id="34" idx="0"/>
          </p:cNvCxnSpPr>
          <p:nvPr/>
        </p:nvCxnSpPr>
        <p:spPr>
          <a:xfrm rot="16200000" flipV="1">
            <a:off x="4276329" y="-954777"/>
            <a:ext cx="288858" cy="6032075"/>
          </a:xfrm>
          <a:prstGeom prst="bentConnector3">
            <a:avLst>
              <a:gd name="adj1" fmla="val 1791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4 41"/>
          <p:cNvCxnSpPr>
            <a:stCxn id="38" idx="1"/>
          </p:cNvCxnSpPr>
          <p:nvPr/>
        </p:nvCxnSpPr>
        <p:spPr>
          <a:xfrm rot="16200000" flipH="1" flipV="1">
            <a:off x="6057252" y="1633472"/>
            <a:ext cx="76377" cy="1578870"/>
          </a:xfrm>
          <a:prstGeom prst="bentConnector4">
            <a:avLst>
              <a:gd name="adj1" fmla="val -299305"/>
              <a:gd name="adj2" fmla="val 572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Industrial </a:t>
            </a:r>
            <a:r>
              <a:rPr lang="it-IT" dirty="0" err="1"/>
              <a:t>consortia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Industrial Internet </a:t>
            </a:r>
            <a:r>
              <a:rPr lang="it-IT" dirty="0" err="1"/>
              <a:t>Consortium</a:t>
            </a:r>
            <a:r>
              <a:rPr lang="it-IT" dirty="0"/>
              <a:t> (IIC) </a:t>
            </a:r>
            <a:r>
              <a:rPr lang="it-IT" sz="1600" dirty="0"/>
              <a:t>( </a:t>
            </a:r>
            <a:r>
              <a:rPr lang="it-IT" sz="1600" dirty="0">
                <a:hlinkClick r:id="rId2"/>
              </a:rPr>
              <a:t>http://www.iiconsortium.org</a:t>
            </a:r>
            <a:r>
              <a:rPr lang="it-IT" sz="1600" dirty="0"/>
              <a:t>   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Open Connectivity </a:t>
            </a:r>
            <a:r>
              <a:rPr lang="it-IT" dirty="0" err="1"/>
              <a:t>Foundations</a:t>
            </a:r>
            <a:r>
              <a:rPr lang="it-IT" dirty="0"/>
              <a:t> (OCF) </a:t>
            </a:r>
            <a:r>
              <a:rPr lang="it-IT" sz="1600" dirty="0"/>
              <a:t>(</a:t>
            </a:r>
            <a:r>
              <a:rPr lang="it-IT" sz="1600" dirty="0">
                <a:hlinkClick r:id="rId3"/>
              </a:rPr>
              <a:t>https://openconnectivity.org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OpenFog</a:t>
            </a:r>
            <a:r>
              <a:rPr lang="it-IT" dirty="0"/>
              <a:t> </a:t>
            </a:r>
            <a:r>
              <a:rPr lang="it-IT" dirty="0" err="1"/>
              <a:t>Consortium</a:t>
            </a:r>
            <a:r>
              <a:rPr lang="it-IT" dirty="0"/>
              <a:t> (OFC) </a:t>
            </a:r>
            <a:r>
              <a:rPr lang="it-IT" sz="1600" dirty="0"/>
              <a:t>(</a:t>
            </a:r>
            <a:r>
              <a:rPr lang="it-IT" sz="1600" dirty="0">
                <a:hlinkClick r:id="rId4"/>
              </a:rPr>
              <a:t>https://www.openfogconsortium.org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OPC Foundation ) </a:t>
            </a:r>
            <a:r>
              <a:rPr lang="it-IT" sz="1600" dirty="0"/>
              <a:t>(</a:t>
            </a:r>
            <a:r>
              <a:rPr lang="it-IT" sz="1600" dirty="0">
                <a:hlinkClick r:id="rId5"/>
              </a:rPr>
              <a:t>https://www.opcfoundation.org</a:t>
            </a:r>
            <a:r>
              <a:rPr lang="it-IT" sz="1600" dirty="0"/>
              <a:t> )</a:t>
            </a:r>
          </a:p>
          <a:p>
            <a:pPr marL="742950" lvl="2" indent="-342900"/>
            <a:r>
              <a:rPr lang="it-IT" dirty="0"/>
              <a:t>(</a:t>
            </a:r>
            <a:r>
              <a:rPr lang="it-IT" dirty="0" err="1"/>
              <a:t>Unified</a:t>
            </a:r>
            <a:r>
              <a:rPr lang="it-IT" dirty="0"/>
              <a:t> Architecture)</a:t>
            </a: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ODVA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ISA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PI (PROFIBUS, PROFINET) 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14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742998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public  class </a:t>
            </a:r>
            <a:r>
              <a:rPr lang="en-GB" sz="2400" b="1" dirty="0" err="1">
                <a:solidFill>
                  <a:srgbClr val="0070C0"/>
                </a:solidFill>
              </a:rPr>
              <a:t>LedResource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1600" b="1" dirty="0"/>
              <a:t>extends </a:t>
            </a:r>
            <a:r>
              <a:rPr lang="en-GB" sz="2400" dirty="0" err="1"/>
              <a:t>CoapGofObservableResource</a:t>
            </a:r>
            <a:r>
              <a:rPr lang="en-GB" sz="2400" b="1" dirty="0"/>
              <a:t> </a:t>
            </a:r>
            <a:r>
              <a:rPr lang="en-GB" sz="1600" b="1" dirty="0"/>
              <a:t>{</a:t>
            </a:r>
          </a:p>
          <a:p>
            <a:r>
              <a:rPr lang="en-GB" sz="1600" b="1" dirty="0"/>
              <a:t>public static final String 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 = "led";</a:t>
            </a:r>
          </a:p>
          <a:p>
            <a:r>
              <a:rPr lang="en-GB" sz="1600" b="1" dirty="0" smtClean="0"/>
              <a:t>private </a:t>
            </a:r>
            <a:r>
              <a:rPr lang="en-GB" sz="1600" b="1" dirty="0"/>
              <a:t>String value = "false";</a:t>
            </a:r>
          </a:p>
          <a:p>
            <a:r>
              <a:rPr lang="en-GB" sz="1600" dirty="0" smtClean="0"/>
              <a:t>    </a:t>
            </a:r>
            <a:r>
              <a:rPr lang="en-GB" sz="1600" b="1" dirty="0"/>
              <a:t>public </a:t>
            </a:r>
            <a:r>
              <a:rPr lang="en-GB" sz="1600" b="1" dirty="0" err="1"/>
              <a:t>LedResource</a:t>
            </a:r>
            <a:r>
              <a:rPr lang="en-GB" sz="1600" b="1" dirty="0"/>
              <a:t>() {</a:t>
            </a:r>
          </a:p>
          <a:p>
            <a:r>
              <a:rPr lang="en-GB" sz="1600" dirty="0"/>
              <a:t>        </a:t>
            </a:r>
            <a:r>
              <a:rPr lang="en-GB" sz="1600" b="1" dirty="0"/>
              <a:t>super(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);</a:t>
            </a:r>
          </a:p>
          <a:p>
            <a:r>
              <a:rPr lang="en-GB" sz="1600" dirty="0"/>
              <a:t>    </a:t>
            </a:r>
            <a:r>
              <a:rPr lang="en-GB" sz="1600" dirty="0" smtClean="0"/>
              <a:t>}  </a:t>
            </a:r>
            <a:endParaRPr lang="en-GB" sz="1600" dirty="0"/>
          </a:p>
          <a:p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b="1" dirty="0" smtClean="0">
                <a:solidFill>
                  <a:srgbClr val="00B0F0"/>
                </a:solidFill>
              </a:rPr>
              <a:t>    </a:t>
            </a:r>
            <a:r>
              <a:rPr lang="en-GB" b="1" dirty="0">
                <a:solidFill>
                  <a:srgbClr val="00B0F0"/>
                </a:solidFill>
              </a:rPr>
              <a:t>public void </a:t>
            </a:r>
            <a:r>
              <a:rPr lang="en-GB" b="1" dirty="0" err="1">
                <a:solidFill>
                  <a:srgbClr val="00B0F0"/>
                </a:solidFill>
              </a:rPr>
              <a:t>handleGET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exchange.respond</a:t>
            </a:r>
            <a:r>
              <a:rPr lang="en-GB" sz="1600" dirty="0"/>
              <a:t>( value );</a:t>
            </a:r>
          </a:p>
          <a:p>
            <a:r>
              <a:rPr lang="en-GB" sz="1600" dirty="0"/>
              <a:t>    }</a:t>
            </a:r>
          </a:p>
          <a:p>
            <a:r>
              <a:rPr lang="en-GB" sz="1600" dirty="0" smtClean="0"/>
              <a:t> </a:t>
            </a:r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>
                <a:solidFill>
                  <a:srgbClr val="00B0F0"/>
                </a:solidFill>
              </a:rPr>
              <a:t>public  void </a:t>
            </a:r>
            <a:r>
              <a:rPr lang="en-GB" b="1" dirty="0" err="1">
                <a:solidFill>
                  <a:srgbClr val="00B0F0"/>
                </a:solidFill>
              </a:rPr>
              <a:t>handlePUT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b="1" dirty="0" smtClean="0"/>
              <a:t>    try </a:t>
            </a:r>
            <a:r>
              <a:rPr lang="en-GB" sz="1600" b="1" dirty="0"/>
              <a:t>{</a:t>
            </a:r>
          </a:p>
          <a:p>
            <a:r>
              <a:rPr lang="en-GB" sz="1600" dirty="0"/>
              <a:t>       </a:t>
            </a:r>
            <a:r>
              <a:rPr lang="en-GB" sz="1600" dirty="0" smtClean="0"/>
              <a:t>    </a:t>
            </a:r>
            <a:r>
              <a:rPr lang="en-GB" sz="1600" dirty="0"/>
              <a:t>value = </a:t>
            </a:r>
            <a:r>
              <a:rPr lang="en-GB" sz="1600" dirty="0" err="1"/>
              <a:t>exchange.getRequestText</a:t>
            </a:r>
            <a:r>
              <a:rPr lang="en-GB" sz="1600" dirty="0" smtClean="0"/>
              <a:t>();</a:t>
            </a:r>
            <a:endParaRPr lang="en-GB" sz="1600" u="sng" dirty="0"/>
          </a:p>
          <a:p>
            <a:r>
              <a:rPr lang="en-GB" sz="1600" dirty="0"/>
              <a:t> </a:t>
            </a:r>
            <a:r>
              <a:rPr lang="en-GB" sz="1600" dirty="0" smtClean="0"/>
              <a:t>          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</a:t>
            </a:r>
            <a:r>
              <a:rPr lang="en-GB" sz="1600" dirty="0"/>
              <a:t>);</a:t>
            </a:r>
          </a:p>
          <a:p>
            <a:r>
              <a:rPr lang="en-GB" sz="1600" dirty="0"/>
              <a:t>            </a:t>
            </a:r>
            <a:r>
              <a:rPr lang="en-GB" sz="1600" dirty="0" err="1"/>
              <a:t>exchange.respond</a:t>
            </a:r>
            <a:r>
              <a:rPr lang="en-GB" sz="1600" dirty="0"/>
              <a:t>(</a:t>
            </a:r>
            <a:r>
              <a:rPr lang="en-GB" sz="1600" b="1" i="1" dirty="0"/>
              <a:t>CHANGED,  value);</a:t>
            </a:r>
          </a:p>
          <a:p>
            <a:r>
              <a:rPr lang="en-GB" sz="1600" dirty="0"/>
              <a:t>        } </a:t>
            </a:r>
            <a:r>
              <a:rPr lang="en-GB" sz="1600" b="1" dirty="0"/>
              <a:t>catch (Exception e) {</a:t>
            </a:r>
          </a:p>
          <a:p>
            <a:r>
              <a:rPr lang="en-GB" sz="1600" dirty="0" smtClean="0"/>
              <a:t> 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b="1" i="1" dirty="0" smtClean="0"/>
              <a:t>BAD_REQUEST</a:t>
            </a:r>
            <a:r>
              <a:rPr lang="en-GB" sz="1600" b="1" i="1" dirty="0"/>
              <a:t>, "Invalid String");</a:t>
            </a:r>
          </a:p>
          <a:p>
            <a:r>
              <a:rPr lang="en-GB" sz="1600" dirty="0"/>
              <a:t>        </a:t>
            </a:r>
            <a:r>
              <a:rPr lang="en-GB" sz="1600" dirty="0" smtClean="0"/>
              <a:t>}    </a:t>
            </a:r>
          </a:p>
          <a:p>
            <a:r>
              <a:rPr lang="en-GB" sz="1600" dirty="0" smtClean="0"/>
              <a:t>   }  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96476" y="2996952"/>
            <a:ext cx="384752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@</a:t>
            </a:r>
            <a:r>
              <a:rPr lang="en-GB" sz="1600" dirty="0" smtClean="0">
                <a:solidFill>
                  <a:srgbClr val="00B050"/>
                </a:solidFill>
              </a:rPr>
              <a:t>Override //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 err="1">
                <a:solidFill>
                  <a:srgbClr val="00B050"/>
                </a:solidFill>
              </a:rPr>
              <a:t>CoapGofObservableResource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b="1" dirty="0" smtClean="0"/>
              <a:t>public </a:t>
            </a:r>
            <a:r>
              <a:rPr lang="en-GB" sz="1600" b="1" dirty="0"/>
              <a:t>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dirty="0" smtClean="0"/>
              <a:t>value </a:t>
            </a:r>
            <a:r>
              <a:rPr lang="en-GB" sz="1600" dirty="0"/>
              <a:t>= v ;</a:t>
            </a:r>
          </a:p>
          <a:p>
            <a:r>
              <a:rPr lang="en-GB" sz="1600" dirty="0"/>
              <a:t>  </a:t>
            </a:r>
            <a:r>
              <a:rPr lang="en-GB" sz="1600" dirty="0" smtClean="0"/>
              <a:t> update(value);//notify </a:t>
            </a:r>
            <a:r>
              <a:rPr lang="en-GB" sz="1600" dirty="0"/>
              <a:t>the GOF observer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696017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resource</a:t>
            </a:r>
            <a:r>
              <a:rPr lang="it-IT" sz="2800" dirty="0" smtClean="0"/>
              <a:t> IS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87236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61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74860" y="377141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28521" y="423342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37885" y="312334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68961" y="2784790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60388" y="215378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83080" y="262013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797362" y="454525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84305" y="461624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03993" y="492658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11514" y="513367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83803" y="408016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692817" y="453736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11425" y="428444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30592" y="555212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18738" y="521019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/>
              <a:t>Observable (CoAP) resource</a:t>
            </a:r>
            <a:endParaRPr lang="en-GB" dirty="0"/>
          </a:p>
        </p:txBody>
      </p:sp>
      <p:sp>
        <p:nvSpPr>
          <p:cNvPr id="53" name="Rettangolo 52"/>
          <p:cNvSpPr/>
          <p:nvPr/>
        </p:nvSpPr>
        <p:spPr>
          <a:xfrm>
            <a:off x="1990230" y="1815229"/>
            <a:ext cx="950709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/>
              <a:t>Resource</a:t>
            </a:r>
            <a:endParaRPr lang="en-GB" sz="1600" dirty="0"/>
          </a:p>
        </p:txBody>
      </p:sp>
      <p:grpSp>
        <p:nvGrpSpPr>
          <p:cNvPr id="54" name="Gruppo 53"/>
          <p:cNvGrpSpPr/>
          <p:nvPr/>
        </p:nvGrpSpPr>
        <p:grpSpPr>
          <a:xfrm>
            <a:off x="2080370" y="2251366"/>
            <a:ext cx="180020" cy="456728"/>
            <a:chOff x="7020272" y="1376336"/>
            <a:chExt cx="180020" cy="456728"/>
          </a:xfrm>
        </p:grpSpPr>
        <p:sp>
          <p:nvSpPr>
            <p:cNvPr id="55" name="Triangolo isoscele 5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ttore 1 5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ttangolo 59"/>
          <p:cNvSpPr/>
          <p:nvPr/>
        </p:nvSpPr>
        <p:spPr>
          <a:xfrm>
            <a:off x="5525785" y="1912812"/>
            <a:ext cx="1797928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ResourceLObserver</a:t>
            </a:r>
            <a:endParaRPr lang="en-GB" sz="1600" dirty="0"/>
          </a:p>
        </p:txBody>
      </p:sp>
      <p:grpSp>
        <p:nvGrpSpPr>
          <p:cNvPr id="61" name="Gruppo 60"/>
          <p:cNvGrpSpPr/>
          <p:nvPr/>
        </p:nvGrpSpPr>
        <p:grpSpPr>
          <a:xfrm>
            <a:off x="6334739" y="2260106"/>
            <a:ext cx="180020" cy="456728"/>
            <a:chOff x="7020272" y="1376336"/>
            <a:chExt cx="180020" cy="456728"/>
          </a:xfrm>
        </p:grpSpPr>
        <p:sp>
          <p:nvSpPr>
            <p:cNvPr id="62" name="Triangolo isoscele 61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Connettore 1 62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9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45" grpId="0" animBg="1"/>
      <p:bldP spid="53" grpId="0" animBg="1"/>
      <p:bldP spid="6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34176" y="1414260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62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69441" y="3780929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62291" y="2735727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54071" y="3430285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724427" y="3423359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81173" y="3746923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62291" y="2397173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72028" y="4204123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4007732" y="3892292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76573" y="4104965"/>
            <a:ext cx="1231159" cy="11136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63516" y="4275113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117096" y="2782213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48172" y="2443659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65323" y="5764875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494631" y="4818597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488219" y="5292420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51" idx="3"/>
          </p:cNvCxnSpPr>
          <p:nvPr/>
        </p:nvCxnSpPr>
        <p:spPr>
          <a:xfrm rot="5400000" flipH="1" flipV="1">
            <a:off x="744201" y="5255563"/>
            <a:ext cx="912606" cy="1131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3"/>
            <a:endCxn id="4" idx="2"/>
          </p:cNvCxnSpPr>
          <p:nvPr/>
        </p:nvCxnSpPr>
        <p:spPr>
          <a:xfrm rot="5400000" flipH="1" flipV="1">
            <a:off x="1351626" y="4334448"/>
            <a:ext cx="426828" cy="615934"/>
          </a:xfrm>
          <a:prstGeom prst="bentConnector3">
            <a:avLst>
              <a:gd name="adj1" fmla="val 39335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39599" y="1812652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305852" y="2278999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26564" y="1414260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708795" y="3951204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6173649" y="5091373"/>
            <a:ext cx="13794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LedResource</a:t>
            </a:r>
            <a:endParaRPr lang="en-GB" dirty="0"/>
          </a:p>
        </p:txBody>
      </p:sp>
      <p:sp>
        <p:nvSpPr>
          <p:cNvPr id="50" name="Rettangolo 49"/>
          <p:cNvSpPr/>
          <p:nvPr/>
        </p:nvSpPr>
        <p:spPr>
          <a:xfrm>
            <a:off x="6181489" y="5558771"/>
            <a:ext cx="10374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LedThing</a:t>
            </a:r>
            <a:endParaRPr lang="en-GB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120176" y="177392"/>
            <a:ext cx="5123905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400" dirty="0" err="1"/>
              <a:t>modifica</a:t>
            </a:r>
            <a:r>
              <a:rPr lang="en-GB" sz="1400" dirty="0"/>
              <a:t> </a:t>
            </a:r>
            <a:r>
              <a:rPr lang="en-GB" sz="1400" dirty="0" smtClean="0"/>
              <a:t>lo </a:t>
            </a:r>
            <a:r>
              <a:rPr lang="en-GB" sz="1400" dirty="0" err="1" smtClean="0"/>
              <a:t>stato</a:t>
            </a:r>
            <a:r>
              <a:rPr lang="en-GB" sz="1400" dirty="0" smtClean="0"/>
              <a:t> del Led </a:t>
            </a:r>
            <a:r>
              <a:rPr lang="it-IT" sz="1400" dirty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Pubblica via MQTT le modifiche di stato sulla </a:t>
            </a:r>
            <a:r>
              <a:rPr lang="it-IT" sz="1400" dirty="0" err="1" smtClean="0"/>
              <a:t>topic</a:t>
            </a:r>
            <a:r>
              <a:rPr lang="it-IT" sz="1400" dirty="0" smtClean="0"/>
              <a:t> </a:t>
            </a:r>
            <a:r>
              <a:rPr lang="it-IT" sz="1400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sz="1400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cxnSp>
        <p:nvCxnSpPr>
          <p:cNvPr id="59" name="Connettore 4 58"/>
          <p:cNvCxnSpPr>
            <a:endCxn id="58" idx="1"/>
          </p:cNvCxnSpPr>
          <p:nvPr/>
        </p:nvCxnSpPr>
        <p:spPr>
          <a:xfrm rot="16200000" flipH="1">
            <a:off x="2030108" y="4794754"/>
            <a:ext cx="1486795" cy="755287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2088134" y="589223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25" name="Gruppo 24"/>
          <p:cNvGrpSpPr/>
          <p:nvPr/>
        </p:nvGrpSpPr>
        <p:grpSpPr>
          <a:xfrm>
            <a:off x="3151149" y="5529053"/>
            <a:ext cx="1633681" cy="770941"/>
            <a:chOff x="7553129" y="1274765"/>
            <a:chExt cx="1633681" cy="770941"/>
          </a:xfrm>
        </p:grpSpPr>
        <p:sp>
          <p:nvSpPr>
            <p:cNvPr id="58" name="Rettangolo arrotondato 57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64" name="CasellaDiTesto 63"/>
          <p:cNvSpPr txBox="1"/>
          <p:nvPr/>
        </p:nvSpPr>
        <p:spPr>
          <a:xfrm>
            <a:off x="102646" y="3352012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4868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64296" y="1353867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63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213332" y="414247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657996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47551" y="5667336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2141139" y="6141159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0433" y="5385916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0831" y="4000063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2411" y="1752259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Button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281407" y="5016585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0" y="4294767"/>
            <a:ext cx="674361" cy="6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ttangolo 56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58" name="Rettangolo 57"/>
          <p:cNvSpPr/>
          <p:nvPr/>
        </p:nvSpPr>
        <p:spPr>
          <a:xfrm>
            <a:off x="6520934" y="5266418"/>
            <a:ext cx="16833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ButtonResource</a:t>
            </a:r>
            <a:endParaRPr lang="en-GB" dirty="0"/>
          </a:p>
        </p:txBody>
      </p:sp>
      <p:sp>
        <p:nvSpPr>
          <p:cNvPr id="59" name="Rettangolo 58"/>
          <p:cNvSpPr/>
          <p:nvPr/>
        </p:nvSpPr>
        <p:spPr>
          <a:xfrm>
            <a:off x="6528774" y="5733816"/>
            <a:ext cx="13413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ButtonThing</a:t>
            </a:r>
            <a:endParaRPr lang="en-GB" dirty="0"/>
          </a:p>
        </p:txBody>
      </p:sp>
      <p:sp>
        <p:nvSpPr>
          <p:cNvPr id="61" name="CasellaDiTesto 60"/>
          <p:cNvSpPr txBox="1"/>
          <p:nvPr/>
        </p:nvSpPr>
        <p:spPr>
          <a:xfrm>
            <a:off x="120176" y="177392"/>
            <a:ext cx="5123905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ButtonResource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</a:t>
            </a:r>
            <a:r>
              <a:rPr lang="it-IT" sz="1400" dirty="0"/>
              <a:t>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 osservatori GOF</a:t>
            </a:r>
            <a:r>
              <a:rPr lang="it-IT" sz="1400" b="1" dirty="0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sp>
        <p:nvSpPr>
          <p:cNvPr id="62" name="CasellaDiTesto 61"/>
          <p:cNvSpPr txBox="1"/>
          <p:nvPr/>
        </p:nvSpPr>
        <p:spPr>
          <a:xfrm>
            <a:off x="963572" y="3178300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8020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8108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6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64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979712" y="1168152"/>
            <a:ext cx="698477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Developers </a:t>
            </a:r>
            <a:r>
              <a:rPr lang="en-US" sz="1400" dirty="0"/>
              <a:t>are insulated from the </a:t>
            </a:r>
            <a:r>
              <a:rPr lang="en-US" sz="1400" dirty="0" smtClean="0"/>
              <a:t>domain experts</a:t>
            </a:r>
            <a:r>
              <a:rPr lang="en-US" sz="1400" dirty="0"/>
              <a:t>.  </a:t>
            </a:r>
            <a:r>
              <a:rPr lang="en-US" sz="1400" dirty="0" smtClean="0"/>
              <a:t>If </a:t>
            </a:r>
            <a:r>
              <a:rPr lang="en-US" sz="1400" dirty="0"/>
              <a:t>a developer does not understand </a:t>
            </a:r>
            <a:r>
              <a:rPr lang="en-US" sz="1400" dirty="0" smtClean="0"/>
              <a:t>a concept</a:t>
            </a:r>
            <a:r>
              <a:rPr lang="en-US" sz="1400" dirty="0"/>
              <a:t>, it is likely </a:t>
            </a:r>
            <a:r>
              <a:rPr lang="en-US" sz="1400" dirty="0" smtClean="0"/>
              <a:t>the implementation will not </a:t>
            </a:r>
            <a:r>
              <a:rPr lang="en-US" sz="1400" dirty="0"/>
              <a:t>accurately reflect the </a:t>
            </a:r>
            <a:r>
              <a:rPr lang="en-US" sz="1400" dirty="0" smtClean="0"/>
              <a:t>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Developers </a:t>
            </a:r>
            <a:r>
              <a:rPr lang="it-IT" sz="1400" dirty="0" err="1" smtClean="0"/>
              <a:t>without</a:t>
            </a:r>
            <a:r>
              <a:rPr lang="it-IT" sz="1400" dirty="0" smtClean="0"/>
              <a:t> </a:t>
            </a:r>
            <a:r>
              <a:rPr lang="it-IT" sz="1400" dirty="0" err="1" smtClean="0"/>
              <a:t>solid</a:t>
            </a:r>
            <a:r>
              <a:rPr lang="it-IT" sz="1400" dirty="0" smtClean="0"/>
              <a:t> design </a:t>
            </a:r>
            <a:r>
              <a:rPr lang="it-IT" sz="1400" dirty="0" err="1" smtClean="0"/>
              <a:t>principles</a:t>
            </a:r>
            <a:r>
              <a:rPr lang="it-IT" sz="1400" dirty="0" smtClean="0"/>
              <a:t> </a:t>
            </a:r>
            <a:r>
              <a:rPr lang="it-IT" sz="1400" dirty="0" err="1" smtClean="0"/>
              <a:t>will</a:t>
            </a:r>
            <a:r>
              <a:rPr lang="it-IT" sz="1400" dirty="0" smtClean="0"/>
              <a:t> produce a code </a:t>
            </a:r>
            <a:r>
              <a:rPr lang="it-IT" sz="1400" dirty="0" err="1" smtClean="0"/>
              <a:t>that</a:t>
            </a:r>
            <a:r>
              <a:rPr lang="it-IT" sz="1400" dirty="0" smtClean="0"/>
              <a:t> </a:t>
            </a:r>
            <a:r>
              <a:rPr lang="it-IT" sz="1400" dirty="0" err="1" smtClean="0"/>
              <a:t>is</a:t>
            </a:r>
            <a:r>
              <a:rPr lang="it-IT" sz="1400" dirty="0" smtClean="0"/>
              <a:t> hard to </a:t>
            </a:r>
            <a:r>
              <a:rPr lang="it-IT" sz="1400" dirty="0" err="1" smtClean="0"/>
              <a:t>understand</a:t>
            </a:r>
            <a:r>
              <a:rPr lang="it-IT" sz="1400" dirty="0" smtClean="0"/>
              <a:t> or </a:t>
            </a:r>
            <a:r>
              <a:rPr lang="it-IT" sz="1400" dirty="0" err="1" smtClean="0"/>
              <a:t>change</a:t>
            </a:r>
            <a:r>
              <a:rPr lang="it-IT" sz="1400" dirty="0" smtClean="0"/>
              <a:t> – the </a:t>
            </a:r>
            <a:r>
              <a:rPr lang="it-IT" sz="1400" dirty="0" err="1" smtClean="0"/>
              <a:t>oppostive</a:t>
            </a:r>
            <a:r>
              <a:rPr lang="it-IT" sz="1400" dirty="0" smtClean="0"/>
              <a:t> of </a:t>
            </a:r>
            <a:r>
              <a:rPr lang="it-IT" sz="1400" dirty="0" err="1" smtClean="0"/>
              <a:t>agility</a:t>
            </a:r>
            <a:r>
              <a:rPr lang="it-IT" sz="1400" dirty="0" smtClean="0"/>
              <a:t>. (</a:t>
            </a:r>
            <a:r>
              <a:rPr lang="it-IT" sz="1400" dirty="0" err="1" smtClean="0"/>
              <a:t>pg</a:t>
            </a:r>
            <a:r>
              <a:rPr lang="it-IT" sz="1400" dirty="0" smtClean="0"/>
              <a:t>. </a:t>
            </a:r>
            <a:r>
              <a:rPr lang="it-IT" sz="1400" dirty="0" err="1"/>
              <a:t>x</a:t>
            </a:r>
            <a:r>
              <a:rPr lang="it-IT" sz="1400" dirty="0" err="1" smtClean="0"/>
              <a:t>xiij</a:t>
            </a:r>
            <a:r>
              <a:rPr lang="it-IT" sz="1400" dirty="0" smtClean="0"/>
              <a:t>)</a:t>
            </a:r>
            <a:endParaRPr lang="en-US" sz="1400" dirty="0"/>
          </a:p>
        </p:txBody>
      </p:sp>
      <p:grpSp>
        <p:nvGrpSpPr>
          <p:cNvPr id="12" name="Gruppo 11"/>
          <p:cNvGrpSpPr/>
          <p:nvPr/>
        </p:nvGrpSpPr>
        <p:grpSpPr>
          <a:xfrm>
            <a:off x="187283" y="199672"/>
            <a:ext cx="1612525" cy="2318161"/>
            <a:chOff x="958569" y="3957156"/>
            <a:chExt cx="1612525" cy="2318161"/>
          </a:xfrm>
        </p:grpSpPr>
        <p:pic>
          <p:nvPicPr>
            <p:cNvPr id="7" name="Picture 2" descr="Domain-Driven Design: Tackling Complexity in the Heart of Software di [Evans, Eric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69" y="3957156"/>
              <a:ext cx="1612525" cy="2133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sellaDiTesto 7"/>
            <p:cNvSpPr txBox="1"/>
            <p:nvPr/>
          </p:nvSpPr>
          <p:spPr>
            <a:xfrm>
              <a:off x="1438460" y="5905985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2004</a:t>
              </a:r>
              <a:endParaRPr lang="en-US" dirty="0"/>
            </a:p>
          </p:txBody>
        </p:sp>
      </p:grpSp>
      <p:sp>
        <p:nvSpPr>
          <p:cNvPr id="9" name="Rettangolo arrotondato 8"/>
          <p:cNvSpPr/>
          <p:nvPr/>
        </p:nvSpPr>
        <p:spPr>
          <a:xfrm>
            <a:off x="37819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Designer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5798207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Domain</a:t>
            </a:r>
          </a:p>
          <a:p>
            <a:pPr algn="ctr"/>
            <a:r>
              <a:rPr lang="it-IT" dirty="0" err="1" smtClean="0"/>
              <a:t>expert</a:t>
            </a:r>
            <a:endParaRPr lang="en-US" dirty="0"/>
          </a:p>
        </p:txBody>
      </p:sp>
      <p:sp>
        <p:nvSpPr>
          <p:cNvPr id="11" name="Rettangolo arrotondato 10"/>
          <p:cNvSpPr/>
          <p:nvPr/>
        </p:nvSpPr>
        <p:spPr>
          <a:xfrm>
            <a:off x="19817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developer</a:t>
            </a:r>
            <a:endParaRPr lang="en-US" dirty="0"/>
          </a:p>
        </p:txBody>
      </p:sp>
      <p:cxnSp>
        <p:nvCxnSpPr>
          <p:cNvPr id="13" name="Connettore 2 12"/>
          <p:cNvCxnSpPr>
            <a:stCxn id="9" idx="3"/>
            <a:endCxn id="10" idx="1"/>
          </p:cNvCxnSpPr>
          <p:nvPr/>
        </p:nvCxnSpPr>
        <p:spPr>
          <a:xfrm>
            <a:off x="5078127" y="698258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3"/>
            <a:endCxn id="9" idx="1"/>
          </p:cNvCxnSpPr>
          <p:nvPr/>
        </p:nvCxnSpPr>
        <p:spPr>
          <a:xfrm>
            <a:off x="3277927" y="698258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323058" y="3770355"/>
            <a:ext cx="857974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iterate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single model </a:t>
            </a:r>
            <a:r>
              <a:rPr lang="en-US" dirty="0"/>
              <a:t>to reflect a shared understanding across domain experts, designers and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establisha</a:t>
            </a:r>
            <a:r>
              <a:rPr lang="en-US" dirty="0" smtClean="0"/>
              <a:t> </a:t>
            </a:r>
            <a:r>
              <a:rPr lang="en-US" dirty="0"/>
              <a:t>common language, i.e. </a:t>
            </a:r>
            <a:r>
              <a:rPr lang="en-US" dirty="0" smtClean="0"/>
              <a:t>a  </a:t>
            </a:r>
            <a:r>
              <a:rPr lang="en-US" dirty="0" smtClean="0">
                <a:solidFill>
                  <a:srgbClr val="C00000"/>
                </a:solidFill>
              </a:rPr>
              <a:t>UBIQUITOUS LANGUAGE </a:t>
            </a:r>
            <a:r>
              <a:rPr lang="en-US" dirty="0" smtClean="0"/>
              <a:t>(pg. 24)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62841" y="5517232"/>
            <a:ext cx="856895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Effective</a:t>
            </a:r>
            <a:r>
              <a:rPr lang="it-IT" dirty="0" smtClean="0"/>
              <a:t> </a:t>
            </a:r>
            <a:r>
              <a:rPr lang="it-IT" dirty="0"/>
              <a:t>domain </a:t>
            </a:r>
            <a:r>
              <a:rPr lang="it-IT" dirty="0" err="1"/>
              <a:t>modelers</a:t>
            </a:r>
            <a:r>
              <a:rPr lang="it-IT" dirty="0"/>
              <a:t> are </a:t>
            </a:r>
            <a:r>
              <a:rPr lang="it-IT" dirty="0" err="1">
                <a:solidFill>
                  <a:srgbClr val="C00000"/>
                </a:solidFill>
              </a:rPr>
              <a:t>knowledge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crunchers</a:t>
            </a:r>
            <a:r>
              <a:rPr lang="it-IT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Continuous </a:t>
            </a:r>
            <a:r>
              <a:rPr lang="en-US" dirty="0">
                <a:solidFill>
                  <a:srgbClr val="C00000"/>
                </a:solidFill>
              </a:rPr>
              <a:t>learning </a:t>
            </a:r>
            <a:r>
              <a:rPr lang="en-US" dirty="0" smtClean="0"/>
              <a:t>takes </a:t>
            </a:r>
            <a:r>
              <a:rPr lang="en-US" dirty="0"/>
              <a:t>place </a:t>
            </a:r>
            <a:r>
              <a:rPr lang="en-US" dirty="0" smtClean="0"/>
              <a:t>between domain </a:t>
            </a:r>
            <a:r>
              <a:rPr lang="en-US" dirty="0"/>
              <a:t>experts, designers and </a:t>
            </a:r>
            <a:r>
              <a:rPr lang="en-US" dirty="0" smtClean="0"/>
              <a:t>developers (pg. 15)</a:t>
            </a:r>
          </a:p>
          <a:p>
            <a:r>
              <a:rPr lang="it-IT" dirty="0" smtClean="0"/>
              <a:t>(OO) MODEL-DRIVEN DESIGN </a:t>
            </a:r>
            <a:r>
              <a:rPr lang="it-IT" dirty="0" err="1" smtClean="0"/>
              <a:t>pg</a:t>
            </a:r>
            <a:r>
              <a:rPr lang="it-IT" dirty="0" smtClean="0"/>
              <a:t>. 47</a:t>
            </a:r>
            <a:endParaRPr lang="en-US" dirty="0"/>
          </a:p>
        </p:txBody>
      </p:sp>
      <p:sp>
        <p:nvSpPr>
          <p:cNvPr id="19" name="Rettangolo 18"/>
          <p:cNvSpPr/>
          <p:nvPr/>
        </p:nvSpPr>
        <p:spPr>
          <a:xfrm>
            <a:off x="7471771" y="-8876"/>
            <a:ext cx="149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DDD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84747" y="4791403"/>
            <a:ext cx="85797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Code </a:t>
            </a:r>
            <a:r>
              <a:rPr lang="it-IT" dirty="0" err="1"/>
              <a:t>as</a:t>
            </a:r>
            <a:r>
              <a:rPr lang="it-IT" dirty="0"/>
              <a:t> a design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(</a:t>
            </a:r>
            <a:r>
              <a:rPr lang="it-IT" dirty="0" err="1"/>
              <a:t>pg</a:t>
            </a:r>
            <a:r>
              <a:rPr lang="it-IT" dirty="0"/>
              <a:t>. 38). A </a:t>
            </a:r>
            <a:r>
              <a:rPr lang="it-IT" dirty="0" err="1">
                <a:solidFill>
                  <a:srgbClr val="C00000"/>
                </a:solidFill>
              </a:rPr>
              <a:t>document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concepts</a:t>
            </a:r>
            <a:r>
              <a:rPr lang="it-IT" dirty="0"/>
              <a:t> of the model and must be </a:t>
            </a:r>
            <a:r>
              <a:rPr lang="it-IT" dirty="0" err="1"/>
              <a:t>involved</a:t>
            </a:r>
            <a:r>
              <a:rPr lang="it-IT" dirty="0"/>
              <a:t> in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(pg.39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362842" y="2425501"/>
            <a:ext cx="860164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Domain model</a:t>
            </a:r>
            <a:r>
              <a:rPr lang="en-US" dirty="0"/>
              <a:t>: a rigorously organized and selective abstraction of the knowledge in a domain’s expert head (pg. 3). </a:t>
            </a:r>
            <a:endParaRPr lang="en-US" dirty="0" smtClean="0"/>
          </a:p>
          <a:p>
            <a:r>
              <a:rPr lang="it-IT" b="1" dirty="0" err="1" smtClean="0">
                <a:solidFill>
                  <a:srgbClr val="FF0000"/>
                </a:solidFill>
              </a:rPr>
              <a:t>One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>
                <a:solidFill>
                  <a:srgbClr val="FF0000"/>
                </a:solidFill>
              </a:rPr>
              <a:t>model </a:t>
            </a:r>
            <a:r>
              <a:rPr lang="it-IT" b="1" dirty="0" err="1">
                <a:solidFill>
                  <a:srgbClr val="FF0000"/>
                </a:solidFill>
              </a:rPr>
              <a:t>should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underlie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implementation</a:t>
            </a:r>
            <a:r>
              <a:rPr lang="it-IT" b="1" dirty="0">
                <a:solidFill>
                  <a:srgbClr val="FF0000"/>
                </a:solidFill>
              </a:rPr>
              <a:t>, design and team </a:t>
            </a:r>
            <a:r>
              <a:rPr lang="it-IT" b="1" dirty="0" err="1">
                <a:solidFill>
                  <a:srgbClr val="FF0000"/>
                </a:solidFill>
              </a:rPr>
              <a:t>communications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pg</a:t>
            </a:r>
            <a:r>
              <a:rPr lang="it-IT" dirty="0"/>
              <a:t>. 41</a:t>
            </a:r>
            <a:r>
              <a:rPr lang="it-IT" dirty="0" smtClean="0"/>
              <a:t>)</a:t>
            </a:r>
          </a:p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>
                <a:solidFill>
                  <a:srgbClr val="C00000"/>
                </a:solidFill>
              </a:rPr>
              <a:t>backbone</a:t>
            </a:r>
            <a:r>
              <a:rPr lang="it-IT" dirty="0">
                <a:solidFill>
                  <a:srgbClr val="C00000"/>
                </a:solidFill>
              </a:rPr>
              <a:t> of a </a:t>
            </a:r>
            <a:r>
              <a:rPr lang="it-IT" dirty="0" err="1">
                <a:solidFill>
                  <a:srgbClr val="C00000"/>
                </a:solidFill>
              </a:rPr>
              <a:t>language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all</a:t>
            </a:r>
            <a:r>
              <a:rPr lang="it-IT" dirty="0"/>
              <a:t> team </a:t>
            </a:r>
            <a:r>
              <a:rPr lang="it-IT" dirty="0" err="1"/>
              <a:t>members</a:t>
            </a:r>
            <a:r>
              <a:rPr lang="it-IT" dirty="0"/>
              <a:t> (pg.4, 26</a:t>
            </a:r>
            <a:r>
              <a:rPr lang="it-IT" dirty="0" smtClean="0"/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72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4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The Web of </a:t>
            </a:r>
            <a:r>
              <a:rPr lang="it-IT" dirty="0" err="1" smtClean="0"/>
              <a:t>Things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452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66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51064" y="397558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/>
          <p:cNvSpPr/>
          <p:nvPr/>
        </p:nvSpPr>
        <p:spPr>
          <a:xfrm>
            <a:off x="1807850" y="389218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/>
          <p:cNvCxnSpPr>
            <a:stCxn id="5" idx="7"/>
            <a:endCxn id="6" idx="2"/>
          </p:cNvCxnSpPr>
          <p:nvPr/>
        </p:nvCxnSpPr>
        <p:spPr>
          <a:xfrm flipV="1">
            <a:off x="835452" y="4005779"/>
            <a:ext cx="972398" cy="30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5" idx="5"/>
            <a:endCxn id="62" idx="2"/>
          </p:cNvCxnSpPr>
          <p:nvPr/>
        </p:nvCxnSpPr>
        <p:spPr>
          <a:xfrm>
            <a:off x="835452" y="4169499"/>
            <a:ext cx="832398" cy="777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06054" y="283885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ttore 2 10"/>
          <p:cNvCxnSpPr>
            <a:stCxn id="6" idx="6"/>
            <a:endCxn id="10" idx="2"/>
          </p:cNvCxnSpPr>
          <p:nvPr/>
        </p:nvCxnSpPr>
        <p:spPr>
          <a:xfrm flipV="1">
            <a:off x="2023874" y="2952452"/>
            <a:ext cx="1282180" cy="1053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793645" y="267827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/>
          <p:cNvCxnSpPr>
            <a:stCxn id="10" idx="6"/>
            <a:endCxn id="12" idx="2"/>
          </p:cNvCxnSpPr>
          <p:nvPr/>
        </p:nvCxnSpPr>
        <p:spPr>
          <a:xfrm flipV="1">
            <a:off x="3522078" y="2791866"/>
            <a:ext cx="271567" cy="16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3793645" y="302857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2 14"/>
          <p:cNvCxnSpPr>
            <a:stCxn id="10" idx="6"/>
            <a:endCxn id="14" idx="2"/>
          </p:cNvCxnSpPr>
          <p:nvPr/>
        </p:nvCxnSpPr>
        <p:spPr>
          <a:xfrm>
            <a:off x="3522078" y="2952452"/>
            <a:ext cx="271567" cy="189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181512" y="301905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</a:t>
            </a:r>
            <a:r>
              <a:rPr lang="it-IT" dirty="0" smtClean="0"/>
              <a:t>ed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962883" y="2661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1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010281" y="3032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2</a:t>
            </a:r>
            <a:endParaRPr lang="en-US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948609" y="3431154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21" name="Ovale 20"/>
          <p:cNvSpPr/>
          <p:nvPr/>
        </p:nvSpPr>
        <p:spPr>
          <a:xfrm>
            <a:off x="3306054" y="34815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2 21"/>
          <p:cNvCxnSpPr>
            <a:stCxn id="6" idx="6"/>
            <a:endCxn id="21" idx="2"/>
          </p:cNvCxnSpPr>
          <p:nvPr/>
        </p:nvCxnSpPr>
        <p:spPr>
          <a:xfrm flipV="1">
            <a:off x="2023874" y="3595193"/>
            <a:ext cx="1282180" cy="41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3244433" y="394212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/>
          <p:cNvSpPr/>
          <p:nvPr/>
        </p:nvSpPr>
        <p:spPr>
          <a:xfrm>
            <a:off x="3244433" y="43518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ttore 2 24"/>
          <p:cNvCxnSpPr>
            <a:stCxn id="6" idx="5"/>
            <a:endCxn id="23" idx="2"/>
          </p:cNvCxnSpPr>
          <p:nvPr/>
        </p:nvCxnSpPr>
        <p:spPr>
          <a:xfrm flipV="1">
            <a:off x="1992238" y="4055719"/>
            <a:ext cx="1252195" cy="30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>
            <a:stCxn id="6" idx="5"/>
            <a:endCxn id="24" idx="2"/>
          </p:cNvCxnSpPr>
          <p:nvPr/>
        </p:nvCxnSpPr>
        <p:spPr>
          <a:xfrm>
            <a:off x="1992238" y="4086102"/>
            <a:ext cx="1252195" cy="379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40271" y="3942124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wt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3648454" y="347740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pir</a:t>
            </a:r>
            <a:endParaRPr lang="en-US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3657861" y="3940627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temperature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3657861" y="434313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humidity</a:t>
            </a:r>
            <a:endParaRPr lang="en-US" dirty="0"/>
          </a:p>
        </p:txBody>
      </p:sp>
      <p:sp>
        <p:nvSpPr>
          <p:cNvPr id="31" name="Rettangolo 30"/>
          <p:cNvSpPr/>
          <p:nvPr/>
        </p:nvSpPr>
        <p:spPr>
          <a:xfrm>
            <a:off x="3745576" y="69353"/>
            <a:ext cx="5275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Thing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Model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79557" y="5610448"/>
            <a:ext cx="442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http://gateway.webofthings.io/properties/pir</a:t>
            </a:r>
          </a:p>
        </p:txBody>
      </p:sp>
      <p:sp>
        <p:nvSpPr>
          <p:cNvPr id="38" name="Ovale 37"/>
          <p:cNvSpPr/>
          <p:nvPr/>
        </p:nvSpPr>
        <p:spPr>
          <a:xfrm>
            <a:off x="1737171" y="108869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e 38"/>
          <p:cNvSpPr/>
          <p:nvPr/>
        </p:nvSpPr>
        <p:spPr>
          <a:xfrm>
            <a:off x="1732724" y="173676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e 39"/>
          <p:cNvSpPr/>
          <p:nvPr/>
        </p:nvSpPr>
        <p:spPr>
          <a:xfrm>
            <a:off x="1728277" y="231282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2135372" y="946548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 : metadata</a:t>
            </a:r>
            <a:endParaRPr lang="en-US" dirty="0"/>
          </a:p>
        </p:txBody>
      </p:sp>
      <p:sp>
        <p:nvSpPr>
          <p:cNvPr id="42" name="Rettangolo 41"/>
          <p:cNvSpPr/>
          <p:nvPr/>
        </p:nvSpPr>
        <p:spPr>
          <a:xfrm>
            <a:off x="2105785" y="1665691"/>
            <a:ext cx="174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Type : </a:t>
            </a:r>
            <a:r>
              <a:rPr lang="en-US" dirty="0"/>
              <a:t>metadata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Rettangolo 42"/>
          <p:cNvSpPr/>
          <p:nvPr/>
        </p:nvSpPr>
        <p:spPr>
          <a:xfrm>
            <a:off x="2129187" y="2236237"/>
            <a:ext cx="1986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Product : metadata</a:t>
            </a:r>
            <a:endParaRPr lang="en-US" dirty="0"/>
          </a:p>
        </p:txBody>
      </p:sp>
      <p:cxnSp>
        <p:nvCxnSpPr>
          <p:cNvPr id="45" name="Connettore 4 44"/>
          <p:cNvCxnSpPr>
            <a:stCxn id="5" idx="1"/>
            <a:endCxn id="38" idx="2"/>
          </p:cNvCxnSpPr>
          <p:nvPr/>
        </p:nvCxnSpPr>
        <p:spPr>
          <a:xfrm rot="5400000" flipH="1" flipV="1">
            <a:off x="-193348" y="2078334"/>
            <a:ext cx="2806566" cy="105447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4 46"/>
          <p:cNvCxnSpPr>
            <a:stCxn id="5" idx="7"/>
            <a:endCxn id="40" idx="2"/>
          </p:cNvCxnSpPr>
          <p:nvPr/>
        </p:nvCxnSpPr>
        <p:spPr>
          <a:xfrm rot="5400000" flipH="1" flipV="1">
            <a:off x="490649" y="2771225"/>
            <a:ext cx="1582430" cy="8928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5" idx="0"/>
            <a:endCxn id="39" idx="2"/>
          </p:cNvCxnSpPr>
          <p:nvPr/>
        </p:nvCxnSpPr>
        <p:spPr>
          <a:xfrm rot="5400000" flipH="1" flipV="1">
            <a:off x="183289" y="2426146"/>
            <a:ext cx="2125223" cy="9736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e 61"/>
          <p:cNvSpPr/>
          <p:nvPr/>
        </p:nvSpPr>
        <p:spPr>
          <a:xfrm>
            <a:off x="1667850" y="483310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sellaDiTesto 63"/>
          <p:cNvSpPr txBox="1"/>
          <p:nvPr/>
        </p:nvSpPr>
        <p:spPr>
          <a:xfrm>
            <a:off x="1038041" y="506029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65" name="Ovale 64"/>
          <p:cNvSpPr/>
          <p:nvPr/>
        </p:nvSpPr>
        <p:spPr>
          <a:xfrm>
            <a:off x="2533233" y="4833106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ttore 2 66"/>
          <p:cNvCxnSpPr>
            <a:stCxn id="62" idx="6"/>
            <a:endCxn id="65" idx="2"/>
          </p:cNvCxnSpPr>
          <p:nvPr/>
        </p:nvCxnSpPr>
        <p:spPr>
          <a:xfrm flipV="1">
            <a:off x="1883874" y="4946701"/>
            <a:ext cx="64935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182062" y="5073434"/>
            <a:ext cx="9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ledState</a:t>
            </a:r>
            <a:endParaRPr lang="en-US" dirty="0"/>
          </a:p>
        </p:txBody>
      </p:sp>
      <p:sp>
        <p:nvSpPr>
          <p:cNvPr id="69" name="Ovale 68"/>
          <p:cNvSpPr/>
          <p:nvPr/>
        </p:nvSpPr>
        <p:spPr>
          <a:xfrm>
            <a:off x="3420988" y="4846245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ttore 2 70"/>
          <p:cNvCxnSpPr>
            <a:stCxn id="65" idx="6"/>
            <a:endCxn id="69" idx="2"/>
          </p:cNvCxnSpPr>
          <p:nvPr/>
        </p:nvCxnSpPr>
        <p:spPr>
          <a:xfrm>
            <a:off x="2749257" y="4946701"/>
            <a:ext cx="671731" cy="13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/>
          <p:cNvSpPr txBox="1"/>
          <p:nvPr/>
        </p:nvSpPr>
        <p:spPr>
          <a:xfrm>
            <a:off x="3663611" y="4792811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1234</a:t>
            </a:r>
            <a:endParaRPr lang="en-US" sz="1400" dirty="0"/>
          </a:p>
        </p:txBody>
      </p:sp>
      <p:sp>
        <p:nvSpPr>
          <p:cNvPr id="74" name="Ovale 73"/>
          <p:cNvSpPr/>
          <p:nvPr/>
        </p:nvSpPr>
        <p:spPr>
          <a:xfrm>
            <a:off x="3410573" y="5202439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ttore 1 75"/>
          <p:cNvCxnSpPr>
            <a:stCxn id="65" idx="6"/>
            <a:endCxn id="74" idx="2"/>
          </p:cNvCxnSpPr>
          <p:nvPr/>
        </p:nvCxnSpPr>
        <p:spPr>
          <a:xfrm>
            <a:off x="2749257" y="4946701"/>
            <a:ext cx="661316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/>
          <p:cNvSpPr txBox="1"/>
          <p:nvPr/>
        </p:nvSpPr>
        <p:spPr>
          <a:xfrm>
            <a:off x="3646215" y="5162145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1235</a:t>
            </a:r>
            <a:endParaRPr lang="en-US" sz="1400" dirty="0"/>
          </a:p>
        </p:txBody>
      </p:sp>
      <p:sp>
        <p:nvSpPr>
          <p:cNvPr id="80" name="Rettangolo 79"/>
          <p:cNvSpPr/>
          <p:nvPr/>
        </p:nvSpPr>
        <p:spPr>
          <a:xfrm>
            <a:off x="5749813" y="5805264"/>
            <a:ext cx="341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http://model.webofthings.io  W3C</a:t>
            </a:r>
          </a:p>
        </p:txBody>
      </p:sp>
      <p:pic>
        <p:nvPicPr>
          <p:cNvPr id="1026" name="Picture 2" descr="https://images-na.ssl-images-amazon.com/images/I/51D9uX67cDL._SX37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79951"/>
            <a:ext cx="2661859" cy="356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67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07504" y="944210"/>
            <a:ext cx="8968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b="1" dirty="0" smtClean="0">
                <a:solidFill>
                  <a:srgbClr val="C00000"/>
                </a:solidFill>
              </a:rPr>
              <a:t>model</a:t>
            </a:r>
            <a:r>
              <a:rPr lang="en-GB" sz="2000" dirty="0" smtClean="0"/>
              <a:t> </a:t>
            </a:r>
            <a:r>
              <a:rPr lang="en-GB" sz="2000" dirty="0"/>
              <a:t>is the representation of a </a:t>
            </a:r>
            <a:r>
              <a:rPr lang="en-GB" sz="2000" dirty="0" smtClean="0"/>
              <a:t>specific </a:t>
            </a:r>
            <a:r>
              <a:rPr lang="en-GB" sz="2000" dirty="0"/>
              <a:t>category of data, or entity, within the</a:t>
            </a:r>
          </a:p>
          <a:p>
            <a:r>
              <a:rPr lang="en-GB" sz="2000" dirty="0"/>
              <a:t>application. A Model should not know about the rest of the application</a:t>
            </a:r>
            <a:r>
              <a:rPr lang="en-GB" sz="2000" dirty="0" smtClean="0"/>
              <a:t>.</a:t>
            </a:r>
          </a:p>
          <a:p>
            <a:endParaRPr lang="en-GB" sz="2000" dirty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View</a:t>
            </a:r>
            <a:r>
              <a:rPr lang="en-GB" sz="2000" dirty="0"/>
              <a:t> </a:t>
            </a:r>
            <a:r>
              <a:rPr lang="en-GB" sz="2000" dirty="0" smtClean="0"/>
              <a:t>should contain </a:t>
            </a:r>
            <a:r>
              <a:rPr lang="en-GB" sz="2000" dirty="0"/>
              <a:t>logic for rendering structured data. The View should not have knowledge of the </a:t>
            </a:r>
            <a:r>
              <a:rPr lang="en-GB" sz="2000" dirty="0" smtClean="0"/>
              <a:t>rest of </a:t>
            </a:r>
            <a:r>
              <a:rPr lang="en-GB" sz="2000" dirty="0"/>
              <a:t>the application. </a:t>
            </a:r>
            <a:r>
              <a:rPr lang="en-GB" sz="2000" dirty="0"/>
              <a:t>A view engine (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EJS, PUG</a:t>
            </a:r>
            <a:r>
              <a:rPr lang="en-GB" sz="2000" dirty="0"/>
              <a:t>) can be </a:t>
            </a:r>
            <a:r>
              <a:rPr lang="en-GB" sz="2000" dirty="0" smtClean="0"/>
              <a:t>defined </a:t>
            </a:r>
            <a:r>
              <a:rPr lang="en-GB" sz="2000" dirty="0"/>
              <a:t>as a module that does the actual rendering of views.</a:t>
            </a:r>
          </a:p>
          <a:p>
            <a:endParaRPr lang="en-GB" sz="2000" dirty="0" smtClean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Controller</a:t>
            </a:r>
            <a:r>
              <a:rPr lang="en-GB" sz="2000" dirty="0"/>
              <a:t> uses the Models and Views to accept and handle </a:t>
            </a:r>
            <a:r>
              <a:rPr lang="en-GB" sz="2000" dirty="0" smtClean="0"/>
              <a:t>inputs and </a:t>
            </a:r>
            <a:r>
              <a:rPr lang="en-GB" sz="2000" dirty="0"/>
              <a:t>commands from the user.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1600" dirty="0"/>
              <a:t>MVC server handles requests by delegating the work to proper </a:t>
            </a:r>
            <a:r>
              <a:rPr lang="en-GB" sz="1600" dirty="0" smtClean="0"/>
              <a:t>controllers. It </a:t>
            </a:r>
            <a:r>
              <a:rPr lang="en-GB" sz="1600" dirty="0"/>
              <a:t>may be a good idea to extract the business logic out to </a:t>
            </a:r>
            <a:r>
              <a:rPr lang="en-GB" sz="1600" dirty="0" smtClean="0"/>
              <a:t>a service </a:t>
            </a:r>
            <a:r>
              <a:rPr lang="en-GB" sz="1600" dirty="0"/>
              <a:t>class and treat the controller as a method of accepting and returning (http) requests</a:t>
            </a:r>
            <a:r>
              <a:rPr lang="en-GB" sz="1600" dirty="0" smtClean="0"/>
              <a:t>. </a:t>
            </a:r>
            <a:r>
              <a:rPr lang="en-GB" sz="1600" dirty="0"/>
              <a:t>The answer </a:t>
            </a:r>
            <a:r>
              <a:rPr lang="en-GB" sz="1600" dirty="0" err="1"/>
              <a:t>wiil</a:t>
            </a:r>
            <a:r>
              <a:rPr lang="en-GB" sz="1600" dirty="0"/>
              <a:t> be a status code and some (JSON) data.</a:t>
            </a:r>
          </a:p>
          <a:p>
            <a:endParaRPr lang="it-IT" sz="1600" dirty="0"/>
          </a:p>
          <a:p>
            <a:r>
              <a:rPr lang="en-GB" sz="2000" dirty="0" smtClean="0"/>
              <a:t>Controller that access a resources with </a:t>
            </a:r>
            <a:r>
              <a:rPr lang="en-GB" sz="2000" b="1" dirty="0" err="1" smtClean="0">
                <a:solidFill>
                  <a:srgbClr val="C00000"/>
                </a:solidFill>
              </a:rPr>
              <a:t>RESTFul</a:t>
            </a:r>
            <a:r>
              <a:rPr lang="en-GB" sz="2000" b="1" dirty="0" smtClean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C00000"/>
                </a:solidFill>
              </a:rPr>
              <a:t>API </a:t>
            </a:r>
            <a:r>
              <a:rPr lang="en-GB" sz="2000" dirty="0" smtClean="0"/>
              <a:t>(to </a:t>
            </a:r>
            <a:r>
              <a:rPr lang="en-GB" sz="2000" dirty="0"/>
              <a:t>perform </a:t>
            </a:r>
            <a:r>
              <a:rPr lang="en-GB" sz="2000" dirty="0" smtClean="0"/>
              <a:t>common </a:t>
            </a:r>
            <a:r>
              <a:rPr lang="en-GB" sz="2000" dirty="0"/>
              <a:t>CRUD </a:t>
            </a:r>
            <a:r>
              <a:rPr lang="en-GB" sz="2000" dirty="0" smtClean="0"/>
              <a:t>functions ( </a:t>
            </a:r>
            <a:r>
              <a:rPr lang="en-GB" sz="2000" dirty="0"/>
              <a:t>create, </a:t>
            </a:r>
            <a:r>
              <a:rPr lang="en-GB" sz="2000" dirty="0" smtClean="0"/>
              <a:t> read</a:t>
            </a:r>
            <a:r>
              <a:rPr lang="en-GB" sz="2000" dirty="0"/>
              <a:t>, update, </a:t>
            </a:r>
            <a:r>
              <a:rPr lang="en-GB" sz="2000" dirty="0" smtClean="0"/>
              <a:t>delete)  do not depend any more on data representation. </a:t>
            </a:r>
            <a:endParaRPr lang="en-GB" sz="2000" dirty="0"/>
          </a:p>
        </p:txBody>
      </p:sp>
      <p:sp>
        <p:nvSpPr>
          <p:cNvPr id="5" name="Rettangolo 4"/>
          <p:cNvSpPr/>
          <p:nvPr/>
        </p:nvSpPr>
        <p:spPr>
          <a:xfrm>
            <a:off x="261201" y="163248"/>
            <a:ext cx="87743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MVC-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based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servers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providing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 API </a:t>
            </a:r>
            <a:endParaRPr lang="it-IT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31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Terminology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/>
            <a:r>
              <a:rPr lang="it-IT" b="1" dirty="0" smtClean="0">
                <a:solidFill>
                  <a:srgbClr val="C00000"/>
                </a:solidFill>
              </a:rPr>
              <a:t>WT: </a:t>
            </a:r>
            <a:r>
              <a:rPr lang="en-GB" dirty="0" smtClean="0"/>
              <a:t>Web Thing</a:t>
            </a:r>
            <a:endParaRPr lang="en-GB" b="1" dirty="0" smtClean="0">
              <a:solidFill>
                <a:srgbClr val="C00000"/>
              </a:solidFill>
            </a:endParaRP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Model</a:t>
            </a:r>
            <a:r>
              <a:rPr lang="en-GB" dirty="0"/>
              <a:t>: metadata that </a:t>
            </a:r>
            <a:r>
              <a:rPr lang="en-GB" dirty="0" smtClean="0"/>
              <a:t>defines </a:t>
            </a:r>
            <a:r>
              <a:rPr lang="en-GB" dirty="0"/>
              <a:t>various aspects of a WT, such as name, description, or configurations.</a:t>
            </a: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Properties</a:t>
            </a:r>
            <a:r>
              <a:rPr lang="en-GB" dirty="0" smtClean="0"/>
              <a:t>: </a:t>
            </a:r>
            <a:r>
              <a:rPr lang="en-GB" dirty="0"/>
              <a:t>represent the internal state of a WT. A property is a collection of data </a:t>
            </a:r>
            <a:r>
              <a:rPr lang="en-GB" dirty="0" smtClean="0"/>
              <a:t>values that </a:t>
            </a:r>
            <a:r>
              <a:rPr lang="en-GB" dirty="0"/>
              <a:t>relate to some aspect of the WT. Properties can be </a:t>
            </a:r>
            <a:r>
              <a:rPr lang="en-GB" dirty="0" smtClean="0"/>
              <a:t>modified </a:t>
            </a:r>
            <a:r>
              <a:rPr lang="en-GB" dirty="0"/>
              <a:t>through actions.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Actions</a:t>
            </a:r>
            <a:r>
              <a:rPr lang="en-GB" dirty="0"/>
              <a:t>: functions </a:t>
            </a:r>
            <a:r>
              <a:rPr lang="en-GB" dirty="0" smtClean="0"/>
              <a:t>offered </a:t>
            </a:r>
            <a:r>
              <a:rPr lang="en-GB" dirty="0"/>
              <a:t>by a WT (e.g. '</a:t>
            </a:r>
            <a:r>
              <a:rPr lang="en-GB" dirty="0" err="1"/>
              <a:t>open','close','enable','scan</a:t>
            </a:r>
            <a:r>
              <a:rPr lang="en-GB" dirty="0"/>
              <a:t>',...).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 err="1">
                <a:solidFill>
                  <a:srgbClr val="C00000"/>
                </a:solidFill>
              </a:rPr>
              <a:t>ExternalThing</a:t>
            </a:r>
            <a:r>
              <a:rPr lang="en-GB" dirty="0" smtClean="0"/>
              <a:t>: </a:t>
            </a:r>
            <a:r>
              <a:rPr lang="en-GB" dirty="0"/>
              <a:t>a (Application Layer) gateway to other devices that don't have an </a:t>
            </a:r>
            <a:r>
              <a:rPr lang="en-GB" dirty="0" smtClean="0"/>
              <a:t>internet connection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202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69</a:t>
            </a:fld>
            <a:endParaRPr lang="it-IT"/>
          </a:p>
        </p:txBody>
      </p:sp>
      <p:pic>
        <p:nvPicPr>
          <p:cNvPr id="3074" name="Picture 2" descr="Risultati immagini per web of thing model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2" y="836711"/>
            <a:ext cx="7682258" cy="57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</a:t>
            </a:fld>
            <a:endParaRPr lang="it-IT"/>
          </a:p>
        </p:txBody>
      </p:sp>
      <p:cxnSp>
        <p:nvCxnSpPr>
          <p:cNvPr id="40" name="Connettore 1 39"/>
          <p:cNvCxnSpPr/>
          <p:nvPr/>
        </p:nvCxnSpPr>
        <p:spPr>
          <a:xfrm>
            <a:off x="3527894" y="2967860"/>
            <a:ext cx="5364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arrotondato 40"/>
          <p:cNvSpPr/>
          <p:nvPr/>
        </p:nvSpPr>
        <p:spPr>
          <a:xfrm>
            <a:off x="971600" y="155409"/>
            <a:ext cx="2556294" cy="197117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 smtClean="0"/>
              <a:t>Analytics</a:t>
            </a:r>
            <a:endParaRPr lang="en-GB" sz="2800" dirty="0"/>
          </a:p>
        </p:txBody>
      </p:sp>
      <p:sp>
        <p:nvSpPr>
          <p:cNvPr id="42" name="Rettangolo arrotondato 41"/>
          <p:cNvSpPr/>
          <p:nvPr/>
        </p:nvSpPr>
        <p:spPr>
          <a:xfrm>
            <a:off x="971600" y="2264719"/>
            <a:ext cx="2514046" cy="12333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</a:t>
            </a:r>
            <a:r>
              <a:rPr lang="it-IT" dirty="0" smtClean="0"/>
              <a:t> </a:t>
            </a:r>
            <a:r>
              <a:rPr lang="it-IT" sz="2800" dirty="0"/>
              <a:t>management</a:t>
            </a:r>
            <a:endParaRPr lang="en-GB" sz="2800" dirty="0"/>
          </a:p>
        </p:txBody>
      </p:sp>
      <p:sp>
        <p:nvSpPr>
          <p:cNvPr id="43" name="Rettangolo arrotondato 42"/>
          <p:cNvSpPr/>
          <p:nvPr/>
        </p:nvSpPr>
        <p:spPr>
          <a:xfrm>
            <a:off x="971600" y="3618312"/>
            <a:ext cx="2514046" cy="15841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Device Management</a:t>
            </a:r>
            <a:endParaRPr lang="en-GB" sz="2800" dirty="0"/>
          </a:p>
        </p:txBody>
      </p:sp>
      <p:sp>
        <p:nvSpPr>
          <p:cNvPr id="44" name="Rettangolo arrotondato 43"/>
          <p:cNvSpPr/>
          <p:nvPr/>
        </p:nvSpPr>
        <p:spPr>
          <a:xfrm>
            <a:off x="971600" y="5208908"/>
            <a:ext cx="2541342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 </a:t>
            </a:r>
            <a:r>
              <a:rPr lang="it-IT" sz="2800" dirty="0" err="1"/>
              <a:t>Acquisition</a:t>
            </a:r>
            <a:endParaRPr lang="en-GB" sz="2800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3635896" y="5886564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Protocol</a:t>
            </a:r>
            <a:r>
              <a:rPr lang="it-IT" dirty="0" smtClean="0"/>
              <a:t> management</a:t>
            </a:r>
            <a:endParaRPr lang="en-GB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3718110" y="5265213"/>
            <a:ext cx="20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Access and Control</a:t>
            </a:r>
            <a:endParaRPr lang="en-GB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3665477" y="4621778"/>
            <a:ext cx="23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Communication</a:t>
            </a:r>
            <a:endParaRPr lang="en-GB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3665477" y="3883114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Provisioning</a:t>
            </a:r>
            <a:r>
              <a:rPr lang="it-IT" dirty="0" smtClean="0"/>
              <a:t>/</a:t>
            </a:r>
            <a:r>
              <a:rPr lang="it-IT" dirty="0" err="1" smtClean="0"/>
              <a:t>Commisioning</a:t>
            </a:r>
            <a:endParaRPr lang="en-GB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3740725" y="2967860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fusion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27077" y="2456862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  <a:r>
              <a:rPr lang="it-IT" dirty="0" err="1" smtClean="0"/>
              <a:t>cleansing</a:t>
            </a:r>
            <a:endParaRPr lang="en-GB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3697546" y="1598444"/>
            <a:ext cx="1829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Edge</a:t>
            </a:r>
            <a:r>
              <a:rPr lang="it-IT" dirty="0" smtClean="0"/>
              <a:t> processing /</a:t>
            </a:r>
          </a:p>
          <a:p>
            <a:r>
              <a:rPr lang="it-IT" dirty="0" err="1" smtClean="0"/>
              <a:t>analytics</a:t>
            </a:r>
            <a:endParaRPr lang="en-GB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727077" y="1267233"/>
            <a:ext cx="12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Descriptive</a:t>
            </a:r>
            <a:endParaRPr lang="en-GB" dirty="0"/>
          </a:p>
        </p:txBody>
      </p:sp>
      <p:sp>
        <p:nvSpPr>
          <p:cNvPr id="53" name="CasellaDiTesto 52"/>
          <p:cNvSpPr txBox="1"/>
          <p:nvPr/>
        </p:nvSpPr>
        <p:spPr>
          <a:xfrm>
            <a:off x="3740725" y="964273"/>
            <a:ext cx="115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Diagnostic</a:t>
            </a:r>
            <a:endParaRPr lang="en-GB" dirty="0"/>
          </a:p>
        </p:txBody>
      </p:sp>
      <p:sp>
        <p:nvSpPr>
          <p:cNvPr id="54" name="CasellaDiTesto 53"/>
          <p:cNvSpPr txBox="1"/>
          <p:nvPr/>
        </p:nvSpPr>
        <p:spPr>
          <a:xfrm>
            <a:off x="3714341" y="59494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Predictive</a:t>
            </a:r>
            <a:endParaRPr lang="en-GB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3727356" y="185767"/>
            <a:ext cx="128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Prescriptive</a:t>
            </a:r>
            <a:endParaRPr lang="en-GB" dirty="0"/>
          </a:p>
        </p:txBody>
      </p:sp>
      <p:cxnSp>
        <p:nvCxnSpPr>
          <p:cNvPr id="56" name="Connettore 1 55"/>
          <p:cNvCxnSpPr/>
          <p:nvPr/>
        </p:nvCxnSpPr>
        <p:spPr>
          <a:xfrm flipV="1">
            <a:off x="647375" y="3618312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>
            <a:stCxn id="44" idx="3"/>
          </p:cNvCxnSpPr>
          <p:nvPr/>
        </p:nvCxnSpPr>
        <p:spPr>
          <a:xfrm flipV="1">
            <a:off x="3512942" y="5886564"/>
            <a:ext cx="5307530" cy="6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V="1">
            <a:off x="606758" y="2204864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V="1">
            <a:off x="614814" y="5199278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>
            <a:stCxn id="43" idx="3"/>
          </p:cNvCxnSpPr>
          <p:nvPr/>
        </p:nvCxnSpPr>
        <p:spPr>
          <a:xfrm>
            <a:off x="3485646" y="4410400"/>
            <a:ext cx="5334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 flipV="1">
            <a:off x="544108" y="6578816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/>
          <p:cNvCxnSpPr/>
          <p:nvPr/>
        </p:nvCxnSpPr>
        <p:spPr>
          <a:xfrm>
            <a:off x="3635896" y="594941"/>
            <a:ext cx="5256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1 62"/>
          <p:cNvCxnSpPr/>
          <p:nvPr/>
        </p:nvCxnSpPr>
        <p:spPr>
          <a:xfrm flipV="1">
            <a:off x="3527894" y="964273"/>
            <a:ext cx="5364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1 63"/>
          <p:cNvCxnSpPr/>
          <p:nvPr/>
        </p:nvCxnSpPr>
        <p:spPr>
          <a:xfrm>
            <a:off x="3485646" y="1267233"/>
            <a:ext cx="540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1 64"/>
          <p:cNvCxnSpPr/>
          <p:nvPr/>
        </p:nvCxnSpPr>
        <p:spPr>
          <a:xfrm>
            <a:off x="3635896" y="1598444"/>
            <a:ext cx="5256385" cy="38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/>
          <p:cNvCxnSpPr/>
          <p:nvPr/>
        </p:nvCxnSpPr>
        <p:spPr>
          <a:xfrm flipV="1">
            <a:off x="696508" y="148989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/>
          <p:cNvSpPr/>
          <p:nvPr/>
        </p:nvSpPr>
        <p:spPr>
          <a:xfrm rot="5400000">
            <a:off x="5284658" y="3067525"/>
            <a:ext cx="626757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Niolabs</a:t>
            </a:r>
            <a:r>
              <a:rPr lang="it-IT" dirty="0" smtClean="0">
                <a:latin typeface="Bahnschrift SemiBold" panose="020B0502040204020203" pitchFamily="34" charset="0"/>
              </a:rPr>
              <a:t>        </a:t>
            </a:r>
            <a:r>
              <a:rPr lang="it-IT" dirty="0" err="1" smtClean="0">
                <a:latin typeface="Bahnschrift SemiBold" panose="020B0502040204020203" pitchFamily="34" charset="0"/>
              </a:rPr>
              <a:t>Fathym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8" name="Rettangolo 67"/>
          <p:cNvSpPr/>
          <p:nvPr/>
        </p:nvSpPr>
        <p:spPr>
          <a:xfrm rot="5400000">
            <a:off x="5245411" y="4149080"/>
            <a:ext cx="410445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ThingWorkx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9" name="Rettangolo 68"/>
          <p:cNvSpPr/>
          <p:nvPr/>
        </p:nvSpPr>
        <p:spPr>
          <a:xfrm rot="5400000">
            <a:off x="5513251" y="3866195"/>
            <a:ext cx="467022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Cisco     Jasper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0" name="Rettangolo 69"/>
          <p:cNvSpPr/>
          <p:nvPr/>
        </p:nvSpPr>
        <p:spPr>
          <a:xfrm rot="5400000">
            <a:off x="6063652" y="5535235"/>
            <a:ext cx="133215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Softing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1" name="Rettangolo 70"/>
          <p:cNvSpPr/>
          <p:nvPr/>
        </p:nvSpPr>
        <p:spPr>
          <a:xfrm rot="5400000">
            <a:off x="6507661" y="723718"/>
            <a:ext cx="1579955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COLDLIGTH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2" name="Rettangolo 71"/>
          <p:cNvSpPr/>
          <p:nvPr/>
        </p:nvSpPr>
        <p:spPr>
          <a:xfrm rot="5400000">
            <a:off x="5703785" y="1874559"/>
            <a:ext cx="2051883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glassbeam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3" name="Rettangolo 72"/>
          <p:cNvSpPr/>
          <p:nvPr/>
        </p:nvSpPr>
        <p:spPr>
          <a:xfrm rot="5400000">
            <a:off x="5072883" y="801662"/>
            <a:ext cx="173584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sparkcognition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4" name="Rettangolo 73"/>
          <p:cNvSpPr/>
          <p:nvPr/>
        </p:nvSpPr>
        <p:spPr>
          <a:xfrm rot="5400000">
            <a:off x="-2588391" y="3123584"/>
            <a:ext cx="6406407" cy="5040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FROM: </a:t>
            </a:r>
            <a:r>
              <a:rPr lang="it-IT" dirty="0" err="1" smtClean="0"/>
              <a:t>Harboir</a:t>
            </a:r>
            <a:r>
              <a:rPr lang="it-IT" dirty="0" smtClean="0"/>
              <a:t> </a:t>
            </a:r>
            <a:r>
              <a:rPr lang="it-IT" dirty="0" err="1" smtClean="0"/>
              <a:t>Reseach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8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WOT design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525963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Resource design</a:t>
            </a:r>
            <a:r>
              <a:rPr lang="en-GB" sz="1800" dirty="0"/>
              <a:t>. Identify the functionality or services of a Thing, and organize </a:t>
            </a:r>
            <a:r>
              <a:rPr lang="en-GB" sz="1800" dirty="0" smtClean="0"/>
              <a:t>the hierarchy </a:t>
            </a:r>
            <a:r>
              <a:rPr lang="en-GB" sz="1800" dirty="0"/>
              <a:t>of these services.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Integration </a:t>
            </a:r>
            <a:r>
              <a:rPr lang="en-GB" sz="1800" b="1" dirty="0">
                <a:solidFill>
                  <a:srgbClr val="C00000"/>
                </a:solidFill>
              </a:rPr>
              <a:t>strategy</a:t>
            </a:r>
            <a:r>
              <a:rPr lang="en-GB" sz="1800" dirty="0"/>
              <a:t>. Choose a pattern to integrate Things to the internet and </a:t>
            </a:r>
            <a:r>
              <a:rPr lang="en-GB" sz="1800" dirty="0" smtClean="0"/>
              <a:t>the web</a:t>
            </a:r>
            <a:r>
              <a:rPr lang="en-GB" sz="1800" dirty="0"/>
              <a:t>. The main patterns are: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Direct integration pattern</a:t>
            </a:r>
            <a:r>
              <a:rPr lang="en-GB" sz="1800" dirty="0"/>
              <a:t> (REST on device). A device can directly connect </a:t>
            </a:r>
            <a:r>
              <a:rPr lang="en-GB" sz="1800" dirty="0" smtClean="0"/>
              <a:t>to the </a:t>
            </a:r>
            <a:r>
              <a:rPr lang="en-GB" sz="1800" dirty="0"/>
              <a:t>internet, e.g. via Wi-Fi or Ethernet.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Gateway integration pattern</a:t>
            </a:r>
            <a:r>
              <a:rPr lang="en-GB" sz="1800" dirty="0"/>
              <a:t>. Resource-constrained devices can use non-web </a:t>
            </a:r>
            <a:r>
              <a:rPr lang="en-GB" sz="1800" dirty="0" smtClean="0"/>
              <a:t>protocols </a:t>
            </a:r>
            <a:r>
              <a:rPr lang="en-GB" sz="1800" dirty="0"/>
              <a:t>(e.g. ZigBee, Bluetooth) to talk to a more powerful device (the gateway), </a:t>
            </a:r>
            <a:r>
              <a:rPr lang="en-GB" sz="1800" dirty="0" smtClean="0"/>
              <a:t>which then </a:t>
            </a:r>
            <a:r>
              <a:rPr lang="en-GB" sz="1800" dirty="0"/>
              <a:t>exposes a REST API for those non-web devices.</a:t>
            </a:r>
          </a:p>
          <a:p>
            <a:pPr lvl="1"/>
            <a:r>
              <a:rPr lang="en-GB" sz="1800" b="1" dirty="0" smtClean="0">
                <a:solidFill>
                  <a:srgbClr val="0070C0"/>
                </a:solidFill>
              </a:rPr>
              <a:t>Cloud </a:t>
            </a:r>
            <a:r>
              <a:rPr lang="en-GB" sz="1800" b="1" dirty="0">
                <a:solidFill>
                  <a:srgbClr val="0070C0"/>
                </a:solidFill>
              </a:rPr>
              <a:t>integration pattern</a:t>
            </a:r>
            <a:r>
              <a:rPr lang="en-GB" sz="1800" dirty="0"/>
              <a:t>. An extension of the gateway pattern where the </a:t>
            </a:r>
            <a:r>
              <a:rPr lang="en-GB" sz="1800" dirty="0" smtClean="0"/>
              <a:t>gateway </a:t>
            </a:r>
            <a:r>
              <a:rPr lang="en-GB" sz="1800" dirty="0"/>
              <a:t>is a remote server that devices and applications access via the Internet.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Representation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representations will be served for each resource.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Interface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commands are possible for each service, along </a:t>
            </a:r>
            <a:r>
              <a:rPr lang="en-GB" sz="1800" dirty="0" smtClean="0"/>
              <a:t>with which </a:t>
            </a:r>
            <a:r>
              <a:rPr lang="en-GB" sz="1800" dirty="0"/>
              <a:t>error codes.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Resource </a:t>
            </a:r>
            <a:r>
              <a:rPr lang="en-GB" sz="1800" b="1" dirty="0">
                <a:solidFill>
                  <a:srgbClr val="C00000"/>
                </a:solidFill>
              </a:rPr>
              <a:t>linking design</a:t>
            </a:r>
            <a:r>
              <a:rPr lang="en-GB" sz="1800" dirty="0"/>
              <a:t>. Decide how the </a:t>
            </a:r>
            <a:r>
              <a:rPr lang="en-GB" sz="1800" dirty="0" smtClean="0"/>
              <a:t>different </a:t>
            </a:r>
            <a:r>
              <a:rPr lang="en-GB" sz="1800" dirty="0"/>
              <a:t>resources are linked to each other.</a:t>
            </a:r>
            <a:endParaRPr lang="en-GB" sz="1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534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71</a:t>
            </a:fld>
            <a:endParaRPr lang="it-IT"/>
          </a:p>
        </p:txBody>
      </p: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11560" y="1556792"/>
            <a:ext cx="8352928" cy="47089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i="1" dirty="0" smtClean="0">
                <a:solidFill>
                  <a:srgbClr val="C00000"/>
                </a:solidFill>
              </a:rPr>
              <a:t>Integration </a:t>
            </a:r>
            <a:r>
              <a:rPr lang="it-IT" sz="2000" b="1" i="1" dirty="0" err="1" smtClean="0">
                <a:solidFill>
                  <a:srgbClr val="C00000"/>
                </a:solidFill>
              </a:rPr>
              <a:t>patterns</a:t>
            </a:r>
            <a:r>
              <a:rPr lang="it-IT" sz="2000" dirty="0" smtClean="0"/>
              <a:t>:         REST on </a:t>
            </a:r>
            <a:r>
              <a:rPr lang="it-IT" sz="2000" dirty="0" err="1" smtClean="0"/>
              <a:t>device</a:t>
            </a:r>
            <a:r>
              <a:rPr lang="it-IT" sz="2000" dirty="0" smtClean="0"/>
              <a:t>,  Gateway (</a:t>
            </a:r>
            <a:r>
              <a:rPr lang="it-IT" sz="2000" dirty="0" err="1" smtClean="0"/>
              <a:t>CoAP</a:t>
            </a:r>
            <a:r>
              <a:rPr lang="it-IT" sz="2000" dirty="0" smtClean="0"/>
              <a:t>), </a:t>
            </a:r>
            <a:r>
              <a:rPr lang="it-IT" sz="2000" dirty="0" err="1" smtClean="0"/>
              <a:t>Cloud</a:t>
            </a:r>
            <a:r>
              <a:rPr lang="it-IT" sz="2000" dirty="0" smtClean="0"/>
              <a:t> (MQTT)</a:t>
            </a:r>
          </a:p>
          <a:p>
            <a:endParaRPr lang="it-IT" sz="2000" b="1" i="1" u="sng" dirty="0" smtClean="0">
              <a:solidFill>
                <a:srgbClr val="C00000"/>
              </a:solidFill>
            </a:endParaRPr>
          </a:p>
          <a:p>
            <a:r>
              <a:rPr lang="it-IT" sz="2000" b="1" i="1" u="sng" dirty="0" smtClean="0">
                <a:solidFill>
                  <a:srgbClr val="C00000"/>
                </a:solidFill>
              </a:rPr>
              <a:t>Resource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model design </a:t>
            </a:r>
            <a:r>
              <a:rPr lang="it-IT" sz="2000" dirty="0" smtClean="0"/>
              <a:t>:   (</a:t>
            </a:r>
            <a:r>
              <a:rPr lang="it-IT" sz="2000" dirty="0" err="1" smtClean="0"/>
              <a:t>ontology</a:t>
            </a:r>
            <a:r>
              <a:rPr lang="it-IT" sz="2000" dirty="0" smtClean="0"/>
              <a:t>) </a:t>
            </a:r>
            <a:r>
              <a:rPr lang="it-IT" sz="2000" dirty="0" err="1" smtClean="0"/>
              <a:t>tree</a:t>
            </a:r>
            <a:r>
              <a:rPr lang="it-IT" sz="2000" dirty="0" smtClean="0"/>
              <a:t>, </a:t>
            </a:r>
            <a:r>
              <a:rPr lang="it-IT" sz="2000" dirty="0" err="1" smtClean="0"/>
              <a:t>knowledge</a:t>
            </a:r>
            <a:r>
              <a:rPr lang="it-IT" sz="2000" dirty="0" smtClean="0"/>
              <a:t> base, ..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Representation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</a:t>
            </a:r>
            <a:r>
              <a:rPr lang="it-IT" sz="2000" dirty="0" err="1" smtClean="0"/>
              <a:t>json</a:t>
            </a:r>
            <a:r>
              <a:rPr lang="it-IT" sz="2000" dirty="0" smtClean="0"/>
              <a:t>, </a:t>
            </a:r>
            <a:r>
              <a:rPr lang="it-IT" sz="2000" dirty="0" err="1" smtClean="0"/>
              <a:t>prolog</a:t>
            </a:r>
            <a:r>
              <a:rPr lang="it-IT" sz="2000" dirty="0" smtClean="0"/>
              <a:t>, HTML, </a:t>
            </a:r>
            <a:r>
              <a:rPr lang="it-IT" sz="2000" dirty="0" err="1" smtClean="0"/>
              <a:t>MessagePack</a:t>
            </a:r>
            <a:r>
              <a:rPr lang="it-IT" sz="2000" dirty="0" smtClean="0"/>
              <a:t>, …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smtClean="0">
                <a:solidFill>
                  <a:srgbClr val="C00000"/>
                </a:solidFill>
              </a:rPr>
              <a:t>Interface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            GET, PUT, </a:t>
            </a:r>
            <a:r>
              <a:rPr lang="it-IT" sz="2000" dirty="0" err="1" smtClean="0"/>
              <a:t>etc</a:t>
            </a:r>
            <a:endParaRPr lang="it-IT" sz="2000" dirty="0" smtClean="0"/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Resourse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 err="1">
                <a:solidFill>
                  <a:srgbClr val="C00000"/>
                </a:solidFill>
              </a:rPr>
              <a:t>binding</a:t>
            </a:r>
            <a:r>
              <a:rPr lang="it-IT" sz="2000" b="1" i="1" dirty="0">
                <a:solidFill>
                  <a:srgbClr val="C00000"/>
                </a:solidFill>
              </a:rPr>
              <a:t> design </a:t>
            </a:r>
            <a:r>
              <a:rPr lang="it-IT" sz="2000" dirty="0" smtClean="0"/>
              <a:t>: HAETOAS (web </a:t>
            </a:r>
            <a:r>
              <a:rPr lang="it-IT" sz="2000" dirty="0" err="1" smtClean="0"/>
              <a:t>linking</a:t>
            </a:r>
            <a:r>
              <a:rPr lang="it-IT" sz="2000" dirty="0" smtClean="0"/>
              <a:t>,..), </a:t>
            </a:r>
            <a:r>
              <a:rPr lang="it-IT" sz="2000" dirty="0" err="1" smtClean="0"/>
              <a:t>findability</a:t>
            </a:r>
            <a:r>
              <a:rPr lang="it-IT" sz="2000" dirty="0" smtClean="0"/>
              <a:t>, </a:t>
            </a:r>
            <a:r>
              <a:rPr lang="it-IT" sz="2000" dirty="0" smtClean="0"/>
              <a:t>…</a:t>
            </a:r>
          </a:p>
          <a:p>
            <a:endParaRPr lang="it-IT" sz="2000" i="1" dirty="0" smtClean="0"/>
          </a:p>
          <a:p>
            <a:r>
              <a:rPr lang="en-GB" sz="2000" b="1" dirty="0">
                <a:solidFill>
                  <a:srgbClr val="C00000"/>
                </a:solidFill>
              </a:rPr>
              <a:t>HATEOAS</a:t>
            </a:r>
            <a:r>
              <a:rPr lang="en-GB" sz="2000" dirty="0"/>
              <a:t> </a:t>
            </a:r>
            <a:r>
              <a:rPr lang="en-GB" sz="2000" dirty="0" smtClean="0"/>
              <a:t>(</a:t>
            </a:r>
            <a:r>
              <a:rPr lang="en-GB" sz="2000" dirty="0" smtClean="0">
                <a:solidFill>
                  <a:srgbClr val="0070C0"/>
                </a:solidFill>
              </a:rPr>
              <a:t>Hypermedia </a:t>
            </a:r>
            <a:r>
              <a:rPr lang="en-GB" sz="2000" dirty="0">
                <a:solidFill>
                  <a:srgbClr val="0070C0"/>
                </a:solidFill>
              </a:rPr>
              <a:t>as the Engine of Application State</a:t>
            </a:r>
            <a:r>
              <a:rPr lang="en-GB" sz="2000" dirty="0" smtClean="0"/>
              <a:t>): state </a:t>
            </a:r>
            <a:r>
              <a:rPr lang="en-GB" sz="2000" dirty="0"/>
              <a:t>changes within an application happen by following links, which </a:t>
            </a:r>
            <a:r>
              <a:rPr lang="en-GB" sz="2000" dirty="0" smtClean="0"/>
              <a:t>meets the </a:t>
            </a:r>
            <a:r>
              <a:rPr lang="en-GB" sz="2000" dirty="0"/>
              <a:t>self-contained-messages constraint. Links enable clients to discover related </a:t>
            </a:r>
            <a:r>
              <a:rPr lang="en-GB" sz="2000" dirty="0" smtClean="0"/>
              <a:t>resources, either </a:t>
            </a:r>
            <a:r>
              <a:rPr lang="en-GB" sz="2000" dirty="0"/>
              <a:t>by browsing in the case of a human user following links on pages, or by </a:t>
            </a:r>
            <a:r>
              <a:rPr lang="en-GB" sz="2000" dirty="0" smtClean="0"/>
              <a:t>crawling in </a:t>
            </a:r>
            <a:r>
              <a:rPr lang="en-GB" sz="2000" dirty="0"/>
              <a:t>the case of a machine.</a:t>
            </a:r>
            <a:endParaRPr lang="it-IT" sz="2000" i="1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13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GOALS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a server in </a:t>
            </a:r>
            <a:r>
              <a:rPr lang="it-IT" dirty="0" err="1" smtClean="0"/>
              <a:t>Node</a:t>
            </a:r>
            <a:endParaRPr lang="it-IT" dirty="0" smtClean="0"/>
          </a:p>
          <a:p>
            <a:r>
              <a:rPr lang="it-IT" dirty="0" err="1" smtClean="0"/>
              <a:t>Provide</a:t>
            </a:r>
            <a:r>
              <a:rPr lang="it-IT" dirty="0" smtClean="0"/>
              <a:t> a </a:t>
            </a:r>
            <a:r>
              <a:rPr lang="it-IT" dirty="0" err="1" smtClean="0"/>
              <a:t>RESTful</a:t>
            </a:r>
            <a:r>
              <a:rPr lang="it-IT" dirty="0" smtClean="0"/>
              <a:t> API for </a:t>
            </a:r>
            <a:r>
              <a:rPr lang="it-IT" dirty="0" err="1" smtClean="0"/>
              <a:t>resources</a:t>
            </a:r>
            <a:r>
              <a:rPr lang="it-IT" dirty="0" smtClean="0"/>
              <a:t> (data and </a:t>
            </a:r>
            <a:r>
              <a:rPr lang="it-IT" dirty="0" err="1" smtClean="0"/>
              <a:t>things</a:t>
            </a:r>
            <a:r>
              <a:rPr lang="it-IT" dirty="0" smtClean="0"/>
              <a:t>)</a:t>
            </a:r>
          </a:p>
          <a:p>
            <a:r>
              <a:rPr lang="en-GB" dirty="0" smtClean="0"/>
              <a:t>Define a </a:t>
            </a:r>
            <a:r>
              <a:rPr lang="en-GB" dirty="0"/>
              <a:t>sensor plugin </a:t>
            </a:r>
            <a:r>
              <a:rPr lang="en-GB" dirty="0" smtClean="0"/>
              <a:t>to update </a:t>
            </a:r>
            <a:r>
              <a:rPr lang="en-GB" dirty="0"/>
              <a:t>properties in the resource </a:t>
            </a:r>
            <a:r>
              <a:rPr lang="en-GB" dirty="0" smtClean="0"/>
              <a:t>model  </a:t>
            </a:r>
          </a:p>
          <a:p>
            <a:r>
              <a:rPr lang="en-GB" dirty="0" smtClean="0"/>
              <a:t>Define an </a:t>
            </a:r>
            <a:r>
              <a:rPr lang="en-GB" dirty="0"/>
              <a:t>actuator </a:t>
            </a:r>
            <a:r>
              <a:rPr lang="en-GB" dirty="0" smtClean="0"/>
              <a:t>plugin to observe </a:t>
            </a:r>
            <a:r>
              <a:rPr lang="en-GB" dirty="0"/>
              <a:t>the model and </a:t>
            </a:r>
            <a:r>
              <a:rPr lang="en-GB" dirty="0" smtClean="0"/>
              <a:t> update </a:t>
            </a:r>
            <a:r>
              <a:rPr lang="en-GB" dirty="0"/>
              <a:t>properties </a:t>
            </a:r>
            <a:r>
              <a:rPr lang="en-GB" dirty="0" smtClean="0"/>
              <a:t>when changing the </a:t>
            </a:r>
            <a:r>
              <a:rPr lang="en-GB" dirty="0"/>
              <a:t>state after an action has been executed.</a:t>
            </a:r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524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e 91"/>
          <p:cNvSpPr/>
          <p:nvPr/>
        </p:nvSpPr>
        <p:spPr>
          <a:xfrm>
            <a:off x="4196000" y="444148"/>
            <a:ext cx="2160998" cy="823358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uppo 69"/>
          <p:cNvGrpSpPr/>
          <p:nvPr/>
        </p:nvGrpSpPr>
        <p:grpSpPr>
          <a:xfrm>
            <a:off x="1409109" y="5303051"/>
            <a:ext cx="914400" cy="914400"/>
            <a:chOff x="411929" y="778914"/>
            <a:chExt cx="914400" cy="914400"/>
          </a:xfrm>
        </p:grpSpPr>
        <p:sp>
          <p:nvSpPr>
            <p:cNvPr id="72" name="Nuvola 71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CasellaDiTesto 72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sp>
        <p:nvSpPr>
          <p:cNvPr id="51" name="Ovale 50"/>
          <p:cNvSpPr/>
          <p:nvPr/>
        </p:nvSpPr>
        <p:spPr>
          <a:xfrm>
            <a:off x="1167309" y="2132856"/>
            <a:ext cx="6984776" cy="31360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73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8132713" y="3667929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773881"/>
            <a:ext cx="1357223" cy="61930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516927" y="4406651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510515" y="4880474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94" idx="2"/>
          </p:cNvCxnSpPr>
          <p:nvPr/>
        </p:nvCxnSpPr>
        <p:spPr>
          <a:xfrm rot="5400000" flipH="1" flipV="1">
            <a:off x="58345" y="4708319"/>
            <a:ext cx="2122038" cy="150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94" idx="3"/>
            <a:endCxn id="4" idx="1"/>
          </p:cNvCxnSpPr>
          <p:nvPr/>
        </p:nvCxnSpPr>
        <p:spPr>
          <a:xfrm flipV="1">
            <a:off x="1427630" y="3072682"/>
            <a:ext cx="484941" cy="4128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arrotondato 3"/>
          <p:cNvSpPr/>
          <p:nvPr/>
        </p:nvSpPr>
        <p:spPr>
          <a:xfrm>
            <a:off x="1912571" y="2748646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ButtonResource</a:t>
            </a:r>
            <a:endParaRPr lang="en-GB" dirty="0"/>
          </a:p>
        </p:txBody>
      </p:sp>
      <p:sp>
        <p:nvSpPr>
          <p:cNvPr id="30" name="Rettangolo arrotondato 29"/>
          <p:cNvSpPr/>
          <p:nvPr/>
        </p:nvSpPr>
        <p:spPr>
          <a:xfrm>
            <a:off x="5004112" y="2651954"/>
            <a:ext cx="2350001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BlsHexagApplLogicObserver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 flipV="1">
            <a:off x="3719703" y="2975990"/>
            <a:ext cx="1284409" cy="966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3735710" y="2822101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2084561" y="5848119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sp>
        <p:nvSpPr>
          <p:cNvPr id="56" name="Rettangolo arrotondato 55"/>
          <p:cNvSpPr/>
          <p:nvPr/>
        </p:nvSpPr>
        <p:spPr>
          <a:xfrm>
            <a:off x="3292434" y="4002867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cxnSp>
        <p:nvCxnSpPr>
          <p:cNvPr id="24" name="Connettore 4 23"/>
          <p:cNvCxnSpPr>
            <a:endCxn id="94" idx="2"/>
          </p:cNvCxnSpPr>
          <p:nvPr/>
        </p:nvCxnSpPr>
        <p:spPr>
          <a:xfrm rot="10800000" flipV="1">
            <a:off x="1126907" y="3353198"/>
            <a:ext cx="4601718" cy="301643"/>
          </a:xfrm>
          <a:prstGeom prst="bentConnector4">
            <a:avLst>
              <a:gd name="adj1" fmla="val 33485"/>
              <a:gd name="adj2" fmla="val 1757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/>
          <p:cNvGrpSpPr/>
          <p:nvPr/>
        </p:nvGrpSpPr>
        <p:grpSpPr>
          <a:xfrm>
            <a:off x="5311451" y="3115660"/>
            <a:ext cx="1516600" cy="45287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8" name="Rettangolo arrotondato 57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9" name="Connettore 2 58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61" name="Rettangolo arrotondato 60"/>
          <p:cNvSpPr/>
          <p:nvPr/>
        </p:nvSpPr>
        <p:spPr>
          <a:xfrm>
            <a:off x="5523336" y="3986262"/>
            <a:ext cx="2145007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62" name="Connettore 4 61"/>
          <p:cNvCxnSpPr>
            <a:stCxn id="56" idx="3"/>
            <a:endCxn id="61" idx="1"/>
          </p:cNvCxnSpPr>
          <p:nvPr/>
        </p:nvCxnSpPr>
        <p:spPr>
          <a:xfrm flipV="1">
            <a:off x="5099566" y="4310298"/>
            <a:ext cx="423770" cy="166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47" y="3795390"/>
            <a:ext cx="692549" cy="71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94" y="4771051"/>
            <a:ext cx="860035" cy="8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ttangolo 38"/>
          <p:cNvSpPr/>
          <p:nvPr/>
        </p:nvSpPr>
        <p:spPr>
          <a:xfrm>
            <a:off x="4374058" y="547951"/>
            <a:ext cx="1877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serverHttpToCoap</a:t>
            </a:r>
            <a:endParaRPr lang="en-GB" dirty="0"/>
          </a:p>
        </p:txBody>
      </p:sp>
      <p:sp>
        <p:nvSpPr>
          <p:cNvPr id="93" name="CasellaDiTesto 92"/>
          <p:cNvSpPr txBox="1"/>
          <p:nvPr/>
        </p:nvSpPr>
        <p:spPr>
          <a:xfrm>
            <a:off x="3719703" y="589794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8080</a:t>
            </a:r>
            <a:endParaRPr lang="it-IT" sz="1600" dirty="0"/>
          </a:p>
        </p:txBody>
      </p:sp>
      <p:sp>
        <p:nvSpPr>
          <p:cNvPr id="94" name="CasellaDiTesto 93"/>
          <p:cNvSpPr txBox="1"/>
          <p:nvPr/>
        </p:nvSpPr>
        <p:spPr>
          <a:xfrm>
            <a:off x="826183" y="3316288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  <p:cxnSp>
        <p:nvCxnSpPr>
          <p:cNvPr id="98" name="Connettore 4 97"/>
          <p:cNvCxnSpPr>
            <a:stCxn id="149" idx="3"/>
            <a:endCxn id="93" idx="1"/>
          </p:cNvCxnSpPr>
          <p:nvPr/>
        </p:nvCxnSpPr>
        <p:spPr>
          <a:xfrm flipV="1">
            <a:off x="3070307" y="759071"/>
            <a:ext cx="649396" cy="3276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4 105"/>
          <p:cNvCxnSpPr>
            <a:stCxn id="111" idx="2"/>
            <a:endCxn id="94" idx="0"/>
          </p:cNvCxnSpPr>
          <p:nvPr/>
        </p:nvCxnSpPr>
        <p:spPr>
          <a:xfrm rot="5400000">
            <a:off x="2243508" y="262430"/>
            <a:ext cx="1937257" cy="41704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tangolo arrotondato 110"/>
          <p:cNvSpPr/>
          <p:nvPr/>
        </p:nvSpPr>
        <p:spPr>
          <a:xfrm>
            <a:off x="4539065" y="928348"/>
            <a:ext cx="1516600" cy="4506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err="1" smtClean="0">
                <a:solidFill>
                  <a:srgbClr val="C00000"/>
                </a:solidFill>
              </a:rPr>
              <a:t>CoAp</a:t>
            </a:r>
            <a:r>
              <a:rPr lang="it-IT" sz="1600" b="1" dirty="0" smtClean="0">
                <a:solidFill>
                  <a:srgbClr val="C00000"/>
                </a:solidFill>
              </a:rPr>
              <a:t> client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20" name="Rettangolo 119"/>
          <p:cNvSpPr/>
          <p:nvPr/>
        </p:nvSpPr>
        <p:spPr>
          <a:xfrm>
            <a:off x="6906328" y="3470176"/>
            <a:ext cx="134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 err="1">
                <a:solidFill>
                  <a:srgbClr val="C00000"/>
                </a:solidFill>
              </a:rPr>
              <a:t>CoAp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smtClean="0">
                <a:solidFill>
                  <a:srgbClr val="C00000"/>
                </a:solidFill>
              </a:rPr>
              <a:t>server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23" name="Rettangolo 122"/>
          <p:cNvSpPr/>
          <p:nvPr/>
        </p:nvSpPr>
        <p:spPr>
          <a:xfrm>
            <a:off x="2246016" y="5217252"/>
            <a:ext cx="16898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BlsHexagSystem</a:t>
            </a:r>
            <a:endParaRPr lang="en-GB" dirty="0"/>
          </a:p>
        </p:txBody>
      </p:sp>
      <p:sp>
        <p:nvSpPr>
          <p:cNvPr id="124" name="Rettangolo 123"/>
          <p:cNvSpPr/>
          <p:nvPr/>
        </p:nvSpPr>
        <p:spPr>
          <a:xfrm>
            <a:off x="3070307" y="-17517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pic>
        <p:nvPicPr>
          <p:cNvPr id="125" name="Picture 2" descr="HTTP-to_CoAP Mapping Scen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23" y="-61550"/>
            <a:ext cx="2876262" cy="183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Connettore 4 127"/>
          <p:cNvCxnSpPr>
            <a:stCxn id="94" idx="3"/>
            <a:endCxn id="56" idx="1"/>
          </p:cNvCxnSpPr>
          <p:nvPr/>
        </p:nvCxnSpPr>
        <p:spPr>
          <a:xfrm>
            <a:off x="1427630" y="3485565"/>
            <a:ext cx="1864804" cy="841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/>
          <p:cNvCxnSpPr>
            <a:stCxn id="123" idx="2"/>
            <a:endCxn id="45" idx="0"/>
          </p:cNvCxnSpPr>
          <p:nvPr/>
        </p:nvCxnSpPr>
        <p:spPr>
          <a:xfrm>
            <a:off x="3090959" y="5586584"/>
            <a:ext cx="0" cy="261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ttangolo 139"/>
          <p:cNvSpPr/>
          <p:nvPr/>
        </p:nvSpPr>
        <p:spPr>
          <a:xfrm>
            <a:off x="4057337" y="5401918"/>
            <a:ext cx="736523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41" name="Connettore 4 140"/>
          <p:cNvCxnSpPr>
            <a:stCxn id="56" idx="2"/>
            <a:endCxn id="144" idx="1"/>
          </p:cNvCxnSpPr>
          <p:nvPr/>
        </p:nvCxnSpPr>
        <p:spPr>
          <a:xfrm rot="16200000" flipH="1">
            <a:off x="5255744" y="3591195"/>
            <a:ext cx="628316" cy="2747804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5052806" y="46958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143" name="Gruppo 142"/>
          <p:cNvGrpSpPr/>
          <p:nvPr/>
        </p:nvGrpSpPr>
        <p:grpSpPr>
          <a:xfrm>
            <a:off x="6943804" y="4892512"/>
            <a:ext cx="1633681" cy="770941"/>
            <a:chOff x="7553129" y="1274765"/>
            <a:chExt cx="1633681" cy="770941"/>
          </a:xfrm>
        </p:grpSpPr>
        <p:sp>
          <p:nvSpPr>
            <p:cNvPr id="144" name="Rettangolo arrotondato 143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5" name="Rettangolo 144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148" name="Rettangolo 147"/>
          <p:cNvSpPr/>
          <p:nvPr/>
        </p:nvSpPr>
        <p:spPr>
          <a:xfrm>
            <a:off x="3811327" y="92418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0" y="40540"/>
            <a:ext cx="2804487" cy="20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4" name="Connettore 4 153"/>
          <p:cNvCxnSpPr>
            <a:stCxn id="111" idx="3"/>
            <a:endCxn id="144" idx="3"/>
          </p:cNvCxnSpPr>
          <p:nvPr/>
        </p:nvCxnSpPr>
        <p:spPr>
          <a:xfrm>
            <a:off x="6055665" y="1153690"/>
            <a:ext cx="2521820" cy="4125565"/>
          </a:xfrm>
          <a:prstGeom prst="bentConnector3">
            <a:avLst>
              <a:gd name="adj1" fmla="val 10906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sellaDiTesto 156"/>
          <p:cNvSpPr txBox="1"/>
          <p:nvPr/>
        </p:nvSpPr>
        <p:spPr>
          <a:xfrm>
            <a:off x="8119188" y="2847140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161" name="Rettangolo 160"/>
          <p:cNvSpPr/>
          <p:nvPr/>
        </p:nvSpPr>
        <p:spPr>
          <a:xfrm>
            <a:off x="6356998" y="62230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CoapLedObserverClient</a:t>
            </a:r>
            <a:endParaRPr lang="en-GB" dirty="0"/>
          </a:p>
        </p:txBody>
      </p:sp>
      <p:sp>
        <p:nvSpPr>
          <p:cNvPr id="162" name="Rettangolo 161"/>
          <p:cNvSpPr/>
          <p:nvPr/>
        </p:nvSpPr>
        <p:spPr>
          <a:xfrm>
            <a:off x="5762615" y="5478787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64" name="Connettore 1 163"/>
          <p:cNvCxnSpPr/>
          <p:nvPr/>
        </p:nvCxnSpPr>
        <p:spPr>
          <a:xfrm>
            <a:off x="0" y="2132856"/>
            <a:ext cx="91939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51" grpId="0" animBg="1"/>
      <p:bldP spid="55" grpId="0" animBg="1"/>
      <p:bldP spid="6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7498" y="1412776"/>
            <a:ext cx="7848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r>
              <a:rPr lang="it-IT" sz="2000" dirty="0" smtClean="0"/>
              <a:t> -a</a:t>
            </a:r>
            <a:endParaRPr lang="en-GB" sz="2000" dirty="0" smtClean="0"/>
          </a:p>
          <a:p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start </a:t>
            </a:r>
            <a:r>
              <a:rPr lang="en-GB" sz="2000" dirty="0" err="1" smtClean="0"/>
              <a:t>natmongo</a:t>
            </a:r>
            <a:endParaRPr lang="en-GB" sz="2000" dirty="0" smtClean="0"/>
          </a:p>
          <a:p>
            <a:r>
              <a:rPr lang="it-IT" sz="2000" dirty="0" err="1"/>
              <a:t>d</a:t>
            </a:r>
            <a:r>
              <a:rPr lang="it-IT" sz="2000" dirty="0" err="1" smtClean="0"/>
              <a:t>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en-GB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</a:t>
            </a:r>
            <a:r>
              <a:rPr lang="en-GB" sz="2000" dirty="0" err="1"/>
              <a:t>natmongo</a:t>
            </a:r>
            <a:r>
              <a:rPr lang="en-GB" sz="2000" dirty="0"/>
              <a:t> /</a:t>
            </a:r>
            <a:r>
              <a:rPr lang="en-GB" sz="2000" dirty="0" smtClean="0"/>
              <a:t>bin/bash</a:t>
            </a:r>
          </a:p>
          <a:p>
            <a:r>
              <a:rPr lang="it-IT" sz="2000" dirty="0"/>
              <a:t>root@2dfcc1e4a145</a:t>
            </a:r>
            <a:r>
              <a:rPr lang="it-IT" sz="2000" dirty="0" smtClean="0"/>
              <a:t>:/# </a:t>
            </a:r>
            <a:r>
              <a:rPr lang="it-IT" sz="2000" dirty="0" err="1" smtClean="0"/>
              <a:t>mongo</a:t>
            </a:r>
            <a:endParaRPr lang="it-IT" sz="2000" dirty="0" smtClean="0"/>
          </a:p>
          <a:p>
            <a:r>
              <a:rPr lang="en-GB" sz="2000" dirty="0"/>
              <a:t>show </a:t>
            </a:r>
            <a:r>
              <a:rPr lang="en-GB" sz="2000" dirty="0" err="1" smtClean="0"/>
              <a:t>dbs</a:t>
            </a:r>
            <a:endParaRPr lang="en-GB" sz="2000" dirty="0" smtClean="0"/>
          </a:p>
          <a:p>
            <a:r>
              <a:rPr lang="it-IT" sz="2000" dirty="0"/>
              <a:t>u</a:t>
            </a:r>
            <a:r>
              <a:rPr lang="it-IT" sz="2000" dirty="0" smtClean="0"/>
              <a:t>se </a:t>
            </a:r>
            <a:r>
              <a:rPr lang="it-IT" sz="2000" dirty="0" err="1"/>
              <a:t>mongoNaive</a:t>
            </a:r>
            <a:endParaRPr lang="it-IT" sz="2000" dirty="0" smtClean="0"/>
          </a:p>
          <a:p>
            <a:r>
              <a:rPr lang="it-IT" sz="2000" dirty="0" smtClean="0"/>
              <a:t>show </a:t>
            </a:r>
            <a:r>
              <a:rPr lang="it-IT" sz="2000" dirty="0" err="1" smtClean="0"/>
              <a:t>collections</a:t>
            </a:r>
            <a:r>
              <a:rPr lang="it-IT" sz="2000" dirty="0" smtClean="0"/>
              <a:t> =&gt; </a:t>
            </a:r>
            <a:r>
              <a:rPr lang="it-IT" sz="2000" dirty="0" smtClean="0"/>
              <a:t>bls18logs, </a:t>
            </a:r>
            <a:r>
              <a:rPr lang="it-IT" sz="2000" dirty="0" err="1" smtClean="0"/>
              <a:t>users</a:t>
            </a:r>
            <a:endParaRPr lang="it-IT" sz="2000" dirty="0" smtClean="0"/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  <a:r>
              <a:rPr lang="en-GB" sz="2000" dirty="0" smtClean="0"/>
              <a:t>.pretty()</a:t>
            </a:r>
          </a:p>
          <a:p>
            <a:r>
              <a:rPr lang="en-GB" sz="2000" dirty="0" err="1" smtClean="0"/>
              <a:t>db.users.find</a:t>
            </a:r>
            <a:r>
              <a:rPr lang="en-GB" sz="2000" dirty="0"/>
              <a:t>( {"username" : "</a:t>
            </a:r>
            <a:r>
              <a:rPr lang="en-GB" sz="2000" dirty="0" smtClean="0"/>
              <a:t>aa</a:t>
            </a:r>
            <a:r>
              <a:rPr lang="en-GB" sz="2000" dirty="0"/>
              <a:t>"} )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36231" y="476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67498" y="970965"/>
            <a:ext cx="544508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Req4: creare un Log delle </a:t>
            </a:r>
            <a:r>
              <a:rPr lang="it-IT" sz="2400" dirty="0" err="1" smtClean="0">
                <a:solidFill>
                  <a:schemeClr val="tx1"/>
                </a:solidFill>
              </a:rPr>
              <a:t>varizioni</a:t>
            </a:r>
            <a:r>
              <a:rPr lang="it-IT" sz="2400" dirty="0" smtClean="0">
                <a:solidFill>
                  <a:schemeClr val="tx1"/>
                </a:solidFill>
              </a:rPr>
              <a:t> di stato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875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75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4294967295"/>
          </p:nvPr>
        </p:nvSpPr>
        <p:spPr>
          <a:xfrm>
            <a:off x="251520" y="1232917"/>
            <a:ext cx="8229600" cy="4248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//models/dataModel.js</a:t>
            </a:r>
            <a:endParaRPr lang="en-GB" dirty="0"/>
          </a:p>
          <a:p>
            <a:pPr marL="0"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mongoose = require( 'mongoose' ); </a:t>
            </a:r>
            <a:r>
              <a:rPr lang="en-GB" sz="1600" dirty="0"/>
              <a:t>//</a:t>
            </a:r>
            <a:r>
              <a:rPr lang="en-GB" sz="1600" u="sng" dirty="0" err="1"/>
              <a:t>npm</a:t>
            </a:r>
            <a:r>
              <a:rPr lang="en-GB" sz="1600" u="sng" dirty="0"/>
              <a:t> install --save mongoose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dataSchema</a:t>
            </a:r>
            <a:r>
              <a:rPr lang="en-GB" dirty="0"/>
              <a:t> = new </a:t>
            </a:r>
            <a:r>
              <a:rPr lang="en-GB" dirty="0" err="1"/>
              <a:t>mongoose.Schema</a:t>
            </a:r>
            <a:r>
              <a:rPr lang="en-GB" dirty="0"/>
              <a:t>({</a:t>
            </a:r>
          </a:p>
          <a:p>
            <a:pPr marL="0" indent="0">
              <a:buNone/>
            </a:pPr>
            <a:r>
              <a:rPr lang="en-GB" dirty="0"/>
              <a:t>    log:      { type: String, required: true }</a:t>
            </a:r>
          </a:p>
          <a:p>
            <a:pPr marL="0" indent="0">
              <a:buNone/>
            </a:pPr>
            <a:r>
              <a:rPr lang="en-GB" dirty="0"/>
              <a:t>});</a:t>
            </a:r>
          </a:p>
          <a:p>
            <a:pPr marL="0" indent="0">
              <a:buNone/>
            </a:pPr>
            <a:r>
              <a:rPr lang="en-GB" dirty="0"/>
              <a:t>//Create a data model using the schema;</a:t>
            </a:r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Bls18DataLog = 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mongoose.model</a:t>
            </a:r>
            <a:r>
              <a:rPr lang="en-GB" dirty="0"/>
              <a:t>('bls18Log', </a:t>
            </a:r>
            <a:r>
              <a:rPr lang="en-GB" dirty="0" err="1"/>
              <a:t>dataSchema</a:t>
            </a:r>
            <a:r>
              <a:rPr lang="en-GB" dirty="0" smtClean="0"/>
              <a:t>); </a:t>
            </a:r>
            <a:r>
              <a:rPr lang="en-GB" sz="1900" dirty="0" smtClean="0"/>
              <a:t>//</a:t>
            </a:r>
            <a:r>
              <a:rPr lang="en-GB" sz="1900" dirty="0"/>
              <a:t>collection </a:t>
            </a:r>
            <a:r>
              <a:rPr lang="en-GB" sz="1900" dirty="0" smtClean="0"/>
              <a:t>bls18Logs;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module.exports</a:t>
            </a:r>
            <a:r>
              <a:rPr lang="en-GB" dirty="0"/>
              <a:t> = Bls18DataLog;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6896696" y="3356992"/>
            <a:ext cx="20314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smtClean="0"/>
              <a:t>utilsMongoose.js</a:t>
            </a:r>
            <a:endParaRPr lang="en-GB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67544" y="5937906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curl -X POST -d "{ \"log\": </a:t>
            </a:r>
            <a:r>
              <a:rPr lang="en-GB" dirty="0" smtClean="0"/>
              <a:t>\“lxxx</a:t>
            </a:r>
            <a:r>
              <a:rPr lang="en-GB" dirty="0"/>
              <a:t>\" }" http://localhost:8080/api/log</a:t>
            </a:r>
          </a:p>
        </p:txBody>
      </p:sp>
      <p:sp>
        <p:nvSpPr>
          <p:cNvPr id="9" name="Rettangolo 8"/>
          <p:cNvSpPr/>
          <p:nvPr/>
        </p:nvSpPr>
        <p:spPr>
          <a:xfrm>
            <a:off x="1907704" y="75171"/>
            <a:ext cx="6919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ose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datamodel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594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76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83567" y="1412776"/>
            <a:ext cx="65192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//controls/ctrlAddLogRest.js</a:t>
            </a:r>
          </a:p>
          <a:p>
            <a:endParaRPr lang="en-GB" dirty="0" smtClean="0"/>
          </a:p>
          <a:p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Bls18DataLog = require('../models/</a:t>
            </a:r>
            <a:r>
              <a:rPr lang="en-GB" dirty="0" err="1"/>
              <a:t>logModel</a:t>
            </a:r>
            <a:r>
              <a:rPr lang="en-GB" dirty="0"/>
              <a:t>');</a:t>
            </a:r>
          </a:p>
          <a:p>
            <a:r>
              <a:rPr lang="en-GB" dirty="0"/>
              <a:t> </a:t>
            </a:r>
          </a:p>
          <a:p>
            <a:r>
              <a:rPr lang="en-GB" dirty="0" err="1"/>
              <a:t>module.exports.addLog</a:t>
            </a:r>
            <a:r>
              <a:rPr lang="en-GB" dirty="0"/>
              <a:t> = function(</a:t>
            </a:r>
            <a:r>
              <a:rPr lang="en-GB" dirty="0" err="1"/>
              <a:t>indata</a:t>
            </a:r>
            <a:r>
              <a:rPr lang="en-GB" dirty="0"/>
              <a:t>, response, </a:t>
            </a:r>
            <a:r>
              <a:rPr lang="en-GB" dirty="0" err="1"/>
              <a:t>cb</a:t>
            </a:r>
            <a:r>
              <a:rPr lang="en-GB" dirty="0"/>
              <a:t>){</a:t>
            </a:r>
          </a:p>
          <a:p>
            <a:r>
              <a:rPr lang="en-GB" dirty="0" err="1"/>
              <a:t>var</a:t>
            </a:r>
            <a:r>
              <a:rPr lang="en-GB" dirty="0"/>
              <a:t> data   = </a:t>
            </a:r>
            <a:r>
              <a:rPr lang="en-GB" dirty="0" err="1"/>
              <a:t>cvtDataToJson</a:t>
            </a:r>
            <a:r>
              <a:rPr lang="en-GB" dirty="0"/>
              <a:t>(</a:t>
            </a:r>
            <a:r>
              <a:rPr lang="en-GB" dirty="0" err="1"/>
              <a:t>indata</a:t>
            </a:r>
            <a:r>
              <a:rPr lang="en-GB" dirty="0"/>
              <a:t>);</a:t>
            </a:r>
          </a:p>
          <a:p>
            <a:r>
              <a:rPr lang="en-GB" dirty="0"/>
              <a:t> </a:t>
            </a:r>
            <a:r>
              <a:rPr lang="en-GB" dirty="0" smtClean="0"/>
              <a:t>	</a:t>
            </a: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 err="1"/>
              <a:t>newData</a:t>
            </a:r>
            <a:r>
              <a:rPr lang="en-GB" dirty="0"/>
              <a:t> = new Bls18DataLog( {</a:t>
            </a:r>
          </a:p>
          <a:p>
            <a:r>
              <a:rPr lang="en-GB" dirty="0"/>
              <a:t>  </a:t>
            </a:r>
            <a:r>
              <a:rPr lang="en-GB" dirty="0" smtClean="0"/>
              <a:t>	log</a:t>
            </a:r>
            <a:r>
              <a:rPr lang="en-GB" dirty="0"/>
              <a:t>:     data.log  </a:t>
            </a:r>
          </a:p>
          <a:p>
            <a:r>
              <a:rPr lang="en-GB" dirty="0"/>
              <a:t>} );</a:t>
            </a:r>
          </a:p>
          <a:p>
            <a:r>
              <a:rPr lang="en-GB" dirty="0"/>
              <a:t>console.log("</a:t>
            </a:r>
            <a:r>
              <a:rPr lang="en-GB" dirty="0" err="1"/>
              <a:t>ctrlAddLogRest</a:t>
            </a:r>
            <a:r>
              <a:rPr lang="en-GB" dirty="0"/>
              <a:t> SAVING " + </a:t>
            </a:r>
            <a:r>
              <a:rPr lang="en-GB" dirty="0" err="1"/>
              <a:t>JSON.stringify</a:t>
            </a:r>
            <a:r>
              <a:rPr lang="en-GB" dirty="0"/>
              <a:t>( </a:t>
            </a:r>
            <a:r>
              <a:rPr lang="en-GB" dirty="0" err="1"/>
              <a:t>newData</a:t>
            </a:r>
            <a:r>
              <a:rPr lang="en-GB" dirty="0"/>
              <a:t>)  );</a:t>
            </a:r>
          </a:p>
          <a:p>
            <a:r>
              <a:rPr lang="en-GB" dirty="0" err="1"/>
              <a:t>newData.save</a:t>
            </a:r>
            <a:r>
              <a:rPr lang="en-GB" dirty="0"/>
              <a:t>( function(err) { </a:t>
            </a:r>
          </a:p>
          <a:p>
            <a:pPr lvl="1"/>
            <a:r>
              <a:rPr lang="en-GB" dirty="0" err="1"/>
              <a:t>var</a:t>
            </a:r>
            <a:r>
              <a:rPr lang="en-GB" dirty="0"/>
              <a:t> s = "";</a:t>
            </a:r>
          </a:p>
          <a:p>
            <a:pPr lvl="1"/>
            <a:r>
              <a:rPr lang="en-GB" dirty="0"/>
              <a:t>if( err ) s="ERROR in adding log";</a:t>
            </a:r>
          </a:p>
          <a:p>
            <a:pPr lvl="1"/>
            <a:r>
              <a:rPr lang="en-GB" dirty="0"/>
              <a:t>else s="Data saved successfully";</a:t>
            </a:r>
          </a:p>
          <a:p>
            <a:pPr lvl="1"/>
            <a:r>
              <a:rPr lang="en-GB" dirty="0" err="1"/>
              <a:t>cb</a:t>
            </a:r>
            <a:r>
              <a:rPr lang="en-GB" dirty="0"/>
              <a:t>( err, response, s ); //standard;</a:t>
            </a:r>
          </a:p>
          <a:p>
            <a:r>
              <a:rPr lang="en-GB" dirty="0"/>
              <a:t> });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4743655" y="47635"/>
            <a:ext cx="2309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983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Fan 1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316543" y="35194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21550" y="4280575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75" name="Ovale 74"/>
          <p:cNvSpPr/>
          <p:nvPr/>
        </p:nvSpPr>
        <p:spPr>
          <a:xfrm>
            <a:off x="2179479" y="2285374"/>
            <a:ext cx="1561062" cy="792088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Controller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283150" y="4195701"/>
            <a:ext cx="1193685" cy="865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Sensor1</a:t>
            </a:r>
          </a:p>
          <a:p>
            <a:pPr algn="ctr"/>
            <a:r>
              <a:rPr lang="it-IT" sz="1400" dirty="0" smtClean="0"/>
              <a:t>Temperature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>
            <a:off x="1476835" y="4628468"/>
            <a:ext cx="6705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20" idx="1"/>
            <a:endCxn id="75" idx="4"/>
          </p:cNvCxnSpPr>
          <p:nvPr/>
        </p:nvCxnSpPr>
        <p:spPr>
          <a:xfrm rot="16200000" flipV="1">
            <a:off x="3005186" y="3032287"/>
            <a:ext cx="395899" cy="486250"/>
          </a:xfrm>
          <a:prstGeom prst="bentConnector3">
            <a:avLst>
              <a:gd name="adj1" fmla="val -17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23"/>
          <p:cNvCxnSpPr/>
          <p:nvPr/>
        </p:nvCxnSpPr>
        <p:spPr>
          <a:xfrm rot="16200000" flipH="1">
            <a:off x="3599096" y="2822862"/>
            <a:ext cx="547179" cy="264289"/>
          </a:xfrm>
          <a:prstGeom prst="bentConnector3">
            <a:avLst>
              <a:gd name="adj1" fmla="val -98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51" y="209397"/>
            <a:ext cx="2819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ttore 4 26"/>
          <p:cNvCxnSpPr>
            <a:stCxn id="189" idx="0"/>
            <a:endCxn id="75" idx="2"/>
          </p:cNvCxnSpPr>
          <p:nvPr/>
        </p:nvCxnSpPr>
        <p:spPr>
          <a:xfrm rot="5400000" flipH="1" flipV="1">
            <a:off x="772595" y="2788817"/>
            <a:ext cx="1514283" cy="1299486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4" grpId="0" animBg="1"/>
      <p:bldP spid="5" grpId="0" animBg="1"/>
      <p:bldP spid="6" grpId="0" animBg="1"/>
      <p:bldP spid="9" grpId="0" animBg="1"/>
      <p:bldP spid="18" grpId="0"/>
      <p:bldP spid="19" grpId="0"/>
      <p:bldP spid="20" grpId="0" animBg="1"/>
      <p:bldP spid="75" grpId="0" animBg="1"/>
      <p:bldP spid="189" grpId="0" animBg="1"/>
      <p:bldP spid="190" grpId="0" animBg="1"/>
      <p:bldP spid="23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4 5"/>
          <p:cNvCxnSpPr>
            <a:stCxn id="24" idx="0"/>
            <a:endCxn id="7" idx="2"/>
          </p:cNvCxnSpPr>
          <p:nvPr/>
        </p:nvCxnSpPr>
        <p:spPr>
          <a:xfrm rot="5400000" flipH="1" flipV="1">
            <a:off x="1631416" y="3055844"/>
            <a:ext cx="2971132" cy="11378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tangolo arrotondato 96"/>
          <p:cNvSpPr/>
          <p:nvPr/>
        </p:nvSpPr>
        <p:spPr>
          <a:xfrm>
            <a:off x="4716017" y="544538"/>
            <a:ext cx="2664295" cy="34605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2909001" y="1275108"/>
            <a:ext cx="1553815" cy="864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Frontend</a:t>
            </a:r>
            <a:endParaRPr lang="it-IT" dirty="0" smtClean="0"/>
          </a:p>
          <a:p>
            <a:pPr algn="ctr"/>
            <a:r>
              <a:rPr lang="it-IT" dirty="0" smtClean="0"/>
              <a:t>server</a:t>
            </a:r>
            <a:endParaRPr lang="en-GB" dirty="0"/>
          </a:p>
        </p:txBody>
      </p:sp>
      <p:sp>
        <p:nvSpPr>
          <p:cNvPr id="36" name="Rettangolo 35"/>
          <p:cNvSpPr/>
          <p:nvPr/>
        </p:nvSpPr>
        <p:spPr>
          <a:xfrm>
            <a:off x="7587475" y="886230"/>
            <a:ext cx="9144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</a:t>
            </a:r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7" name="Rettangolo 36"/>
          <p:cNvSpPr/>
          <p:nvPr/>
        </p:nvSpPr>
        <p:spPr>
          <a:xfrm>
            <a:off x="7587475" y="1478556"/>
            <a:ext cx="1008112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endParaRPr lang="it-IT" sz="1400" dirty="0" smtClean="0"/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8" name="Rettangolo 37"/>
          <p:cNvSpPr/>
          <p:nvPr/>
        </p:nvSpPr>
        <p:spPr>
          <a:xfrm>
            <a:off x="5175188" y="1419127"/>
            <a:ext cx="1699166" cy="57606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 Model</a:t>
            </a:r>
            <a:endParaRPr lang="en-GB" dirty="0"/>
          </a:p>
        </p:txBody>
      </p:sp>
      <p:cxnSp>
        <p:nvCxnSpPr>
          <p:cNvPr id="12" name="Connettore 4 11"/>
          <p:cNvCxnSpPr>
            <a:stCxn id="36" idx="1"/>
            <a:endCxn id="38" idx="0"/>
          </p:cNvCxnSpPr>
          <p:nvPr/>
        </p:nvCxnSpPr>
        <p:spPr>
          <a:xfrm rot="10800000" flipV="1">
            <a:off x="6024771" y="1114829"/>
            <a:ext cx="1562704" cy="30429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38" idx="3"/>
            <a:endCxn id="37" idx="1"/>
          </p:cNvCxnSpPr>
          <p:nvPr/>
        </p:nvCxnSpPr>
        <p:spPr>
          <a:xfrm flipV="1">
            <a:off x="6874354" y="1707156"/>
            <a:ext cx="713121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7" idx="3"/>
            <a:endCxn id="38" idx="1"/>
          </p:cNvCxnSpPr>
          <p:nvPr/>
        </p:nvCxnSpPr>
        <p:spPr>
          <a:xfrm>
            <a:off x="4462816" y="1707156"/>
            <a:ext cx="712372" cy="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arrotondato 51"/>
          <p:cNvSpPr/>
          <p:nvPr/>
        </p:nvSpPr>
        <p:spPr>
          <a:xfrm>
            <a:off x="4853318" y="2787279"/>
            <a:ext cx="2378407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Application </a:t>
            </a:r>
            <a:r>
              <a:rPr lang="it-IT" dirty="0" err="1"/>
              <a:t>L</a:t>
            </a:r>
            <a:r>
              <a:rPr lang="it-IT" dirty="0" err="1" smtClean="0"/>
              <a:t>ogic</a:t>
            </a:r>
            <a:endParaRPr lang="it-IT" dirty="0" smtClean="0"/>
          </a:p>
          <a:p>
            <a:pPr algn="ctr"/>
            <a:r>
              <a:rPr lang="it-IT" dirty="0"/>
              <a:t>(</a:t>
            </a:r>
            <a:r>
              <a:rPr lang="it-IT" dirty="0" smtClean="0"/>
              <a:t>Controller)</a:t>
            </a:r>
            <a:endParaRPr lang="en-GB" dirty="0"/>
          </a:p>
        </p:txBody>
      </p:sp>
      <p:cxnSp>
        <p:nvCxnSpPr>
          <p:cNvPr id="54" name="Connettore 4 53"/>
          <p:cNvCxnSpPr/>
          <p:nvPr/>
        </p:nvCxnSpPr>
        <p:spPr>
          <a:xfrm rot="16200000" flipH="1">
            <a:off x="4906188" y="2391235"/>
            <a:ext cx="792090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/>
          <p:nvPr/>
        </p:nvCxnSpPr>
        <p:spPr>
          <a:xfrm rot="5400000" flipH="1" flipV="1">
            <a:off x="6236106" y="2374838"/>
            <a:ext cx="831236" cy="6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6" y="937659"/>
            <a:ext cx="2130588" cy="153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Connettore 4 89"/>
          <p:cNvCxnSpPr>
            <a:stCxn id="70" idx="3"/>
            <a:endCxn id="7" idx="1"/>
          </p:cNvCxnSpPr>
          <p:nvPr/>
        </p:nvCxnSpPr>
        <p:spPr>
          <a:xfrm>
            <a:off x="2340954" y="1707156"/>
            <a:ext cx="568047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sellaDiTesto 92"/>
          <p:cNvSpPr txBox="1"/>
          <p:nvPr/>
        </p:nvSpPr>
        <p:spPr>
          <a:xfrm>
            <a:off x="84189" y="2543937"/>
            <a:ext cx="4095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curl http://</a:t>
            </a:r>
            <a:r>
              <a:rPr lang="en-GB" sz="1600" dirty="0" smtClean="0"/>
              <a:t>localhost:3000/pi/actuators/leds/L1</a:t>
            </a:r>
            <a:endParaRPr lang="en-GB" sz="1600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04860" y="3348032"/>
            <a:ext cx="788824" cy="272100"/>
            <a:chOff x="346851" y="5561985"/>
            <a:chExt cx="788824" cy="272100"/>
          </a:xfrm>
        </p:grpSpPr>
        <p:sp>
          <p:nvSpPr>
            <p:cNvPr id="19" name="Figura a mano libera 1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0" name="Connettore 2 19"/>
            <p:cNvCxnSpPr>
              <a:stCxn id="1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/>
          <p:cNvSpPr txBox="1"/>
          <p:nvPr/>
        </p:nvSpPr>
        <p:spPr>
          <a:xfrm>
            <a:off x="4914053" y="3567654"/>
            <a:ext cx="4234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msg</a:t>
            </a:r>
            <a:r>
              <a:rPr lang="en-GB" sz="1400" dirty="0"/>
              <a:t>(</a:t>
            </a:r>
            <a:r>
              <a:rPr lang="en-GB" sz="1400" dirty="0" err="1"/>
              <a:t>ctrlEvent,event,js,none,ctrlEvent</a:t>
            </a:r>
            <a:r>
              <a:rPr lang="en-GB" sz="1400" dirty="0"/>
              <a:t>(</a:t>
            </a:r>
            <a:r>
              <a:rPr lang="en-GB" sz="1400" dirty="0" err="1"/>
              <a:t>leds</a:t>
            </a:r>
            <a:r>
              <a:rPr lang="en-GB" sz="1400" dirty="0"/>
              <a:t>, led1, </a:t>
            </a:r>
            <a:r>
              <a:rPr lang="en-GB" sz="1400" dirty="0" smtClean="0"/>
              <a:t>VAL N)</a:t>
            </a:r>
            <a:endParaRPr lang="en-GB" sz="1400" dirty="0"/>
          </a:p>
        </p:txBody>
      </p:sp>
      <p:sp>
        <p:nvSpPr>
          <p:cNvPr id="22" name="Rettangolo 21"/>
          <p:cNvSpPr/>
          <p:nvPr/>
        </p:nvSpPr>
        <p:spPr>
          <a:xfrm>
            <a:off x="6202484" y="466971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on </a:t>
            </a:r>
            <a:r>
              <a:rPr lang="it-IT" sz="1400" dirty="0" err="1" smtClean="0"/>
              <a:t>Rasp</a:t>
            </a:r>
            <a:endParaRPr lang="en-GB" sz="1400" dirty="0"/>
          </a:p>
        </p:txBody>
      </p:sp>
      <p:sp>
        <p:nvSpPr>
          <p:cNvPr id="23" name="Rettangolo 22"/>
          <p:cNvSpPr/>
          <p:nvPr/>
        </p:nvSpPr>
        <p:spPr>
          <a:xfrm>
            <a:off x="6212545" y="529263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</a:t>
            </a:r>
            <a:r>
              <a:rPr lang="it-IT" sz="1400" dirty="0" err="1" smtClean="0"/>
              <a:t>Mock</a:t>
            </a:r>
            <a:r>
              <a:rPr lang="it-IT" sz="1400" dirty="0" smtClean="0"/>
              <a:t> </a:t>
            </a:r>
            <a:r>
              <a:rPr lang="it-IT" sz="1400" dirty="0" err="1" smtClean="0"/>
              <a:t>Gui</a:t>
            </a:r>
            <a:endParaRPr lang="en-GB" sz="1400" dirty="0"/>
          </a:p>
        </p:txBody>
      </p:sp>
      <p:sp>
        <p:nvSpPr>
          <p:cNvPr id="24" name="Rettangolo 23"/>
          <p:cNvSpPr/>
          <p:nvPr/>
        </p:nvSpPr>
        <p:spPr>
          <a:xfrm>
            <a:off x="210366" y="5110336"/>
            <a:ext cx="46753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src</a:t>
            </a:r>
            <a:r>
              <a:rPr lang="en-GB" sz="1400" b="1" dirty="0"/>
              <a:t>/it/</a:t>
            </a:r>
            <a:r>
              <a:rPr lang="en-GB" sz="1400" b="1" dirty="0" err="1"/>
              <a:t>unibo</a:t>
            </a:r>
            <a:r>
              <a:rPr lang="en-GB" sz="1400" b="1" dirty="0"/>
              <a:t>/frontend/RestClientHttp.java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160137" y="4005064"/>
            <a:ext cx="45558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nodeCode</a:t>
            </a:r>
            <a:r>
              <a:rPr lang="en-GB" sz="1400" b="1" dirty="0"/>
              <a:t>/</a:t>
            </a:r>
            <a:r>
              <a:rPr lang="en-GB" sz="1400" b="1" u="sng" dirty="0"/>
              <a:t>frontend/clientRest.js</a:t>
            </a:r>
            <a:endParaRPr lang="en-GB" sz="1400" b="1" dirty="0"/>
          </a:p>
        </p:txBody>
      </p:sp>
      <p:grpSp>
        <p:nvGrpSpPr>
          <p:cNvPr id="29" name="Gruppo 28"/>
          <p:cNvGrpSpPr/>
          <p:nvPr/>
        </p:nvGrpSpPr>
        <p:grpSpPr>
          <a:xfrm>
            <a:off x="5247413" y="4762263"/>
            <a:ext cx="788824" cy="272100"/>
            <a:chOff x="346851" y="5561985"/>
            <a:chExt cx="788824" cy="272100"/>
          </a:xfrm>
        </p:grpSpPr>
        <p:sp>
          <p:nvSpPr>
            <p:cNvPr id="30" name="Figura a mano libera 29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2 30"/>
            <p:cNvCxnSpPr>
              <a:stCxn id="30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o 31"/>
          <p:cNvGrpSpPr/>
          <p:nvPr/>
        </p:nvGrpSpPr>
        <p:grpSpPr>
          <a:xfrm>
            <a:off x="5247413" y="5401760"/>
            <a:ext cx="788824" cy="272100"/>
            <a:chOff x="346851" y="5561985"/>
            <a:chExt cx="788824" cy="272100"/>
          </a:xfrm>
        </p:grpSpPr>
        <p:sp>
          <p:nvSpPr>
            <p:cNvPr id="33" name="Figura a mano libera 32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4" name="Connettore 2 33"/>
            <p:cNvCxnSpPr>
              <a:stCxn id="33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ttangolo 34"/>
          <p:cNvSpPr/>
          <p:nvPr/>
        </p:nvSpPr>
        <p:spPr>
          <a:xfrm>
            <a:off x="5233698" y="190466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3147297" y="140540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506333" y="9290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440041" y="3068583"/>
            <a:ext cx="82747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459027" y="5733256"/>
            <a:ext cx="75533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3c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Rettangolo 43"/>
          <p:cNvSpPr/>
          <p:nvPr/>
        </p:nvSpPr>
        <p:spPr>
          <a:xfrm>
            <a:off x="8160606" y="4212485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8147782" y="5195882"/>
            <a:ext cx="82747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8011222" y="1995191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3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79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79512" y="188640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 the centre of our design there is the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model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the application logic written with reference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(REST) server is introduced to provide actions both for reading and for updating the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access can be performed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via web pages (3a) or via tools like curl (3b) or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REST-HTTP clients written in JavaScript (3c) Java (3c) or in some other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can be (dynamically) added by means of mock objects (4b) or by concrete, smart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 (4a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 handled by micro-controllers (Arduino) or low-cost computers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RaspberryPi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some case, when the server and the model are working near the edge, physical resources can be (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dynamically) added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by means of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loaded and executed at the server site (5).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1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084759" cy="6858000"/>
          </a:xfrm>
          <a:prstGeom prst="rect">
            <a:avLst/>
          </a:prstGeom>
        </p:spPr>
      </p:pic>
      <p:sp>
        <p:nvSpPr>
          <p:cNvPr id="5" name="Parentesi graffa chiusa 4"/>
          <p:cNvSpPr/>
          <p:nvPr/>
        </p:nvSpPr>
        <p:spPr>
          <a:xfrm>
            <a:off x="3264271" y="0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773750"/>
            <a:ext cx="165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Application / </a:t>
            </a:r>
          </a:p>
          <a:p>
            <a:r>
              <a:rPr lang="it-IT" dirty="0" smtClean="0"/>
              <a:t>Service delivery</a:t>
            </a:r>
            <a:endParaRPr lang="en-GB" dirty="0"/>
          </a:p>
        </p:txBody>
      </p:sp>
      <p:sp>
        <p:nvSpPr>
          <p:cNvPr id="7" name="Parentesi graffa chiusa 6"/>
          <p:cNvSpPr/>
          <p:nvPr/>
        </p:nvSpPr>
        <p:spPr>
          <a:xfrm>
            <a:off x="3264270" y="2038607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/>
          <p:cNvSpPr txBox="1"/>
          <p:nvPr/>
        </p:nvSpPr>
        <p:spPr>
          <a:xfrm>
            <a:off x="3995936" y="2396858"/>
            <a:ext cx="1612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</a:p>
          <a:p>
            <a:r>
              <a:rPr lang="it-IT" dirty="0" err="1" smtClean="0"/>
              <a:t>Aggregatrion</a:t>
            </a:r>
            <a:endParaRPr lang="it-IT" dirty="0" smtClean="0"/>
          </a:p>
          <a:p>
            <a:r>
              <a:rPr lang="it-IT" dirty="0" err="1" smtClean="0"/>
              <a:t>Inspection</a:t>
            </a:r>
            <a:endParaRPr lang="it-IT" dirty="0" smtClean="0"/>
          </a:p>
          <a:p>
            <a:r>
              <a:rPr lang="it-IT" dirty="0" err="1" smtClean="0"/>
              <a:t>Transformation</a:t>
            </a:r>
            <a:endParaRPr lang="en-GB" dirty="0"/>
          </a:p>
        </p:txBody>
      </p:sp>
      <p:sp>
        <p:nvSpPr>
          <p:cNvPr id="9" name="Parentesi graffa chiusa 8"/>
          <p:cNvSpPr/>
          <p:nvPr/>
        </p:nvSpPr>
        <p:spPr>
          <a:xfrm>
            <a:off x="3264269" y="3901509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4014136" y="4538781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composing</a:t>
            </a:r>
            <a:endParaRPr lang="en-GB" dirty="0"/>
          </a:p>
        </p:txBody>
      </p:sp>
      <p:sp>
        <p:nvSpPr>
          <p:cNvPr id="11" name="Parentesi graffa chiusa 10"/>
          <p:cNvSpPr/>
          <p:nvPr/>
        </p:nvSpPr>
        <p:spPr>
          <a:xfrm>
            <a:off x="3264268" y="5818341"/>
            <a:ext cx="587649" cy="104461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sellaDiTesto 11"/>
          <p:cNvSpPr txBox="1"/>
          <p:nvPr/>
        </p:nvSpPr>
        <p:spPr>
          <a:xfrm>
            <a:off x="3913156" y="5818341"/>
            <a:ext cx="1893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r>
              <a:rPr lang="it-IT" dirty="0" err="1" smtClean="0"/>
              <a:t>Infrastructure</a:t>
            </a:r>
            <a:endParaRPr lang="en-GB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024627" y="1863669"/>
            <a:ext cx="273630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Aggregating</a:t>
            </a:r>
            <a:r>
              <a:rPr lang="it-IT" dirty="0" smtClean="0"/>
              <a:t> and </a:t>
            </a:r>
            <a:r>
              <a:rPr lang="it-IT" dirty="0" err="1" smtClean="0"/>
              <a:t>transforming</a:t>
            </a:r>
            <a:r>
              <a:rPr lang="it-IT" dirty="0" smtClean="0"/>
              <a:t> in </a:t>
            </a:r>
            <a:r>
              <a:rPr lang="it-IT" dirty="0" err="1" smtClean="0"/>
              <a:t>specific</a:t>
            </a:r>
            <a:r>
              <a:rPr lang="it-IT" dirty="0" smtClean="0"/>
              <a:t> 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contexts</a:t>
            </a:r>
            <a:endParaRPr lang="en-GB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6047117" y="3685783"/>
            <a:ext cx="273630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Distributed intelligence to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r>
              <a:rPr lang="it-IT" dirty="0" smtClean="0"/>
              <a:t> to </a:t>
            </a:r>
            <a:r>
              <a:rPr lang="it-IT" dirty="0" err="1" smtClean="0"/>
              <a:t>capture</a:t>
            </a:r>
            <a:r>
              <a:rPr lang="it-IT" dirty="0" smtClean="0"/>
              <a:t> and </a:t>
            </a:r>
            <a:r>
              <a:rPr lang="it-IT" dirty="0" err="1" smtClean="0"/>
              <a:t>filter</a:t>
            </a:r>
            <a:r>
              <a:rPr lang="it-IT" dirty="0" smtClean="0"/>
              <a:t> </a:t>
            </a:r>
            <a:r>
              <a:rPr lang="it-IT" dirty="0" err="1" smtClean="0"/>
              <a:t>relevant</a:t>
            </a:r>
            <a:r>
              <a:rPr lang="it-IT" dirty="0" smtClean="0"/>
              <a:t> data so to </a:t>
            </a:r>
            <a:r>
              <a:rPr lang="it-IT" dirty="0" err="1" smtClean="0"/>
              <a:t>understand</a:t>
            </a:r>
            <a:r>
              <a:rPr lang="it-IT" dirty="0" smtClean="0"/>
              <a:t> and </a:t>
            </a:r>
            <a:r>
              <a:rPr lang="it-IT" dirty="0" err="1" smtClean="0"/>
              <a:t>act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in </a:t>
            </a:r>
            <a:r>
              <a:rPr lang="it-IT" dirty="0" err="1" smtClean="0"/>
              <a:t>realtime</a:t>
            </a:r>
            <a:endParaRPr lang="en-GB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6047117" y="5807766"/>
            <a:ext cx="273630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Connectivty</a:t>
            </a:r>
            <a:r>
              <a:rPr lang="it-IT" dirty="0" smtClean="0"/>
              <a:t> </a:t>
            </a:r>
            <a:r>
              <a:rPr lang="it-IT" dirty="0" err="1" smtClean="0"/>
              <a:t>tools</a:t>
            </a:r>
            <a:endParaRPr lang="en-GB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64288" y="1365471"/>
            <a:ext cx="572920" cy="479208"/>
            <a:chOff x="7164288" y="940873"/>
            <a:chExt cx="572920" cy="958416"/>
          </a:xfrm>
        </p:grpSpPr>
        <p:sp>
          <p:nvSpPr>
            <p:cNvPr id="2" name="Freccia in giù 1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ccia in giù 16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7183860" y="2867770"/>
            <a:ext cx="572920" cy="729417"/>
            <a:chOff x="7164288" y="940873"/>
            <a:chExt cx="572920" cy="958416"/>
          </a:xfrm>
        </p:grpSpPr>
        <p:sp>
          <p:nvSpPr>
            <p:cNvPr id="20" name="Freccia in giù 19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ccia in giù 20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7093850" y="5183090"/>
            <a:ext cx="572920" cy="635251"/>
            <a:chOff x="7164288" y="940873"/>
            <a:chExt cx="572920" cy="958416"/>
          </a:xfrm>
        </p:grpSpPr>
        <p:sp>
          <p:nvSpPr>
            <p:cNvPr id="23" name="Freccia in giù 22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ccia in giù 23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CasellaDiTesto 24"/>
          <p:cNvSpPr txBox="1"/>
          <p:nvPr/>
        </p:nvSpPr>
        <p:spPr>
          <a:xfrm>
            <a:off x="6085738" y="129436"/>
            <a:ext cx="2736303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Application building </a:t>
            </a:r>
            <a:r>
              <a:rPr lang="it-IT" dirty="0" err="1"/>
              <a:t>tools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of data-</a:t>
            </a:r>
            <a:r>
              <a:rPr lang="it-IT" dirty="0" err="1"/>
              <a:t>constrained</a:t>
            </a:r>
            <a:r>
              <a:rPr lang="it-IT" dirty="0"/>
              <a:t> use </a:t>
            </a:r>
            <a:r>
              <a:rPr lang="it-IT" dirty="0" err="1"/>
              <a:t>cases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0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1052736"/>
            <a:ext cx="82089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a MQTT server on localhost:1883 </a:t>
            </a:r>
            <a:r>
              <a:rPr lang="en-GB" dirty="0" smtClean="0"/>
              <a:t>(</a:t>
            </a:r>
            <a:r>
              <a:rPr lang="en-GB" dirty="0" err="1"/>
              <a:t>docker</a:t>
            </a:r>
            <a:r>
              <a:rPr lang="en-GB" dirty="0"/>
              <a:t> run -</a:t>
            </a:r>
            <a:r>
              <a:rPr lang="en-GB" dirty="0" err="1"/>
              <a:t>ti</a:t>
            </a:r>
            <a:r>
              <a:rPr lang="en-GB" dirty="0"/>
              <a:t> -p 1883:1883 -p 9001:9001 eclipse-</a:t>
            </a:r>
            <a:r>
              <a:rPr lang="en-GB" dirty="0" err="1"/>
              <a:t>mosquitto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Run </a:t>
            </a:r>
            <a:r>
              <a:rPr lang="en-GB" sz="2400" dirty="0">
                <a:solidFill>
                  <a:srgbClr val="00B0F0"/>
                </a:solidFill>
              </a:rPr>
              <a:t>node frontendServer.js </a:t>
            </a:r>
            <a:r>
              <a:rPr lang="en-GB" sz="2400" dirty="0"/>
              <a:t>in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nodeCode</a:t>
            </a:r>
            <a:r>
              <a:rPr lang="en-GB" sz="2400" dirty="0"/>
              <a:t>/frontend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it.unibo.bls17.ledMockGui.qa/</a:t>
            </a:r>
            <a:r>
              <a:rPr lang="en-GB" sz="2400" dirty="0" err="1"/>
              <a:t>src</a:t>
            </a:r>
            <a:r>
              <a:rPr lang="en-GB" sz="2400" dirty="0"/>
              <a:t>-gen/it/</a:t>
            </a:r>
            <a:r>
              <a:rPr lang="en-GB" sz="2400" dirty="0" err="1"/>
              <a:t>unibo</a:t>
            </a:r>
            <a:r>
              <a:rPr lang="en-GB" sz="2400" dirty="0"/>
              <a:t>/</a:t>
            </a:r>
            <a:r>
              <a:rPr lang="en-GB" sz="2400" dirty="0" err="1"/>
              <a:t>ctxLedMockGui</a:t>
            </a:r>
            <a:r>
              <a:rPr lang="en-GB" sz="2400" dirty="0"/>
              <a:t>/</a:t>
            </a:r>
            <a:r>
              <a:rPr lang="en-GB" sz="2400" dirty="0">
                <a:solidFill>
                  <a:srgbClr val="00B0F0"/>
                </a:solidFill>
              </a:rPr>
              <a:t>MainCtxLedMockGui.java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Execute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src</a:t>
            </a:r>
            <a:r>
              <a:rPr lang="en-GB" sz="2400" dirty="0"/>
              <a:t>/it/</a:t>
            </a:r>
            <a:r>
              <a:rPr lang="en-GB" sz="2400" dirty="0" err="1"/>
              <a:t>unibo</a:t>
            </a:r>
            <a:r>
              <a:rPr lang="en-GB" sz="2400" dirty="0"/>
              <a:t>/frontend/restClientHttp.java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97917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/>
          <p:cNvGrpSpPr/>
          <p:nvPr/>
        </p:nvGrpSpPr>
        <p:grpSpPr>
          <a:xfrm>
            <a:off x="84265" y="918674"/>
            <a:ext cx="3888432" cy="3168352"/>
            <a:chOff x="84265" y="918674"/>
            <a:chExt cx="3888432" cy="3168352"/>
          </a:xfrm>
        </p:grpSpPr>
        <p:sp>
          <p:nvSpPr>
            <p:cNvPr id="5" name="Rettangolo 4"/>
            <p:cNvSpPr/>
            <p:nvPr/>
          </p:nvSpPr>
          <p:spPr>
            <a:xfrm>
              <a:off x="84265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179512" y="1149629"/>
              <a:ext cx="3533606" cy="2637243"/>
              <a:chOff x="1133537" y="1907881"/>
              <a:chExt cx="5076049" cy="3834324"/>
            </a:xfrm>
          </p:grpSpPr>
          <p:sp>
            <p:nvSpPr>
              <p:cNvPr id="4" name="Ovale 3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 dirty="0"/>
              </a:p>
            </p:txBody>
          </p:sp>
          <p:cxnSp>
            <p:nvCxnSpPr>
              <p:cNvPr id="6" name="Connettore 2 5"/>
              <p:cNvCxnSpPr>
                <a:stCxn id="4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ttore 2 7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ttangolo 8"/>
              <p:cNvSpPr/>
              <p:nvPr/>
            </p:nvSpPr>
            <p:spPr>
              <a:xfrm>
                <a:off x="4625410" y="3019291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10" name="Rettangolo 9"/>
              <p:cNvSpPr/>
              <p:nvPr/>
            </p:nvSpPr>
            <p:spPr>
              <a:xfrm>
                <a:off x="3154699" y="190788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11" name="Rettangolo 10"/>
              <p:cNvSpPr/>
              <p:nvPr/>
            </p:nvSpPr>
            <p:spPr>
              <a:xfrm>
                <a:off x="4612156" y="4248142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12" name="Rettangolo 11"/>
              <p:cNvSpPr/>
              <p:nvPr/>
            </p:nvSpPr>
            <p:spPr>
              <a:xfrm>
                <a:off x="3195642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13" name="Rettangolo 12"/>
              <p:cNvSpPr/>
              <p:nvPr/>
            </p:nvSpPr>
            <p:spPr>
              <a:xfrm>
                <a:off x="1403648" y="4842105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15" name="Connettore 2 14"/>
              <p:cNvCxnSpPr>
                <a:stCxn id="4" idx="1"/>
                <a:endCxn id="4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/>
              <p:cNvCxnSpPr>
                <a:endCxn id="4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ttangolo 13"/>
              <p:cNvSpPr/>
              <p:nvPr/>
            </p:nvSpPr>
            <p:spPr>
              <a:xfrm>
                <a:off x="1133537" y="3317974"/>
                <a:ext cx="1820239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  <p:sp>
            <p:nvSpPr>
              <p:cNvPr id="2" name="Rettangolo 1"/>
              <p:cNvSpPr/>
              <p:nvPr/>
            </p:nvSpPr>
            <p:spPr>
              <a:xfrm>
                <a:off x="2161689" y="2204863"/>
                <a:ext cx="962070" cy="102621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20" name="Connettore 2 19"/>
              <p:cNvCxnSpPr>
                <a:stCxn id="14" idx="3"/>
                <a:endCxn id="11" idx="1"/>
              </p:cNvCxnSpPr>
              <p:nvPr/>
            </p:nvCxnSpPr>
            <p:spPr>
              <a:xfrm>
                <a:off x="2953776" y="3614956"/>
                <a:ext cx="1658380" cy="93016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uppo 35"/>
          <p:cNvGrpSpPr/>
          <p:nvPr/>
        </p:nvGrpSpPr>
        <p:grpSpPr>
          <a:xfrm>
            <a:off x="4150533" y="918674"/>
            <a:ext cx="3888432" cy="3168352"/>
            <a:chOff x="4150533" y="918674"/>
            <a:chExt cx="3888432" cy="3168352"/>
          </a:xfrm>
        </p:grpSpPr>
        <p:sp>
          <p:nvSpPr>
            <p:cNvPr id="30" name="Rettangolo 29"/>
            <p:cNvSpPr/>
            <p:nvPr/>
          </p:nvSpPr>
          <p:spPr>
            <a:xfrm>
              <a:off x="4150533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uppo 15"/>
            <p:cNvGrpSpPr/>
            <p:nvPr/>
          </p:nvGrpSpPr>
          <p:grpSpPr>
            <a:xfrm>
              <a:off x="4365242" y="1230938"/>
              <a:ext cx="3603846" cy="2351671"/>
              <a:chOff x="1200980" y="2085441"/>
              <a:chExt cx="5251612" cy="3656764"/>
            </a:xfrm>
          </p:grpSpPr>
          <p:sp>
            <p:nvSpPr>
              <p:cNvPr id="18" name="Ovale 17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19" name="Connettore 2 18"/>
              <p:cNvCxnSpPr>
                <a:stCxn id="18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ttangolo 21"/>
              <p:cNvSpPr/>
              <p:nvPr/>
            </p:nvSpPr>
            <p:spPr>
              <a:xfrm>
                <a:off x="3131840" y="208544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4868416" y="3429000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3131840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25" name="Rettangolo 24"/>
              <p:cNvSpPr/>
              <p:nvPr/>
            </p:nvSpPr>
            <p:spPr>
              <a:xfrm>
                <a:off x="1403648" y="475852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1403648" y="3825044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27" name="Connettore 2 26"/>
              <p:cNvCxnSpPr>
                <a:stCxn id="18" idx="1"/>
                <a:endCxn id="18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/>
              <p:cNvCxnSpPr>
                <a:endCxn id="18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tangolo 28"/>
              <p:cNvSpPr/>
              <p:nvPr/>
            </p:nvSpPr>
            <p:spPr>
              <a:xfrm>
                <a:off x="1200980" y="2961795"/>
                <a:ext cx="1786844" cy="5939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</p:grpSp>
      </p:grpSp>
      <p:sp>
        <p:nvSpPr>
          <p:cNvPr id="31" name="Rettangolo 30"/>
          <p:cNvSpPr/>
          <p:nvPr/>
        </p:nvSpPr>
        <p:spPr>
          <a:xfrm>
            <a:off x="485861" y="332925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err="1" smtClean="0"/>
              <a:t>Tecnhology-based</a:t>
            </a:r>
            <a:endParaRPr lang="en-US" sz="2400" dirty="0"/>
          </a:p>
        </p:txBody>
      </p:sp>
      <p:sp>
        <p:nvSpPr>
          <p:cNvPr id="32" name="Rettangolo 31"/>
          <p:cNvSpPr/>
          <p:nvPr/>
        </p:nvSpPr>
        <p:spPr>
          <a:xfrm>
            <a:off x="4365242" y="332924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Model-</a:t>
            </a:r>
            <a:r>
              <a:rPr lang="it-IT" sz="2400" dirty="0" err="1" smtClean="0"/>
              <a:t>based</a:t>
            </a:r>
            <a:endParaRPr lang="en-US" sz="2400" dirty="0"/>
          </a:p>
        </p:txBody>
      </p:sp>
      <p:grpSp>
        <p:nvGrpSpPr>
          <p:cNvPr id="37" name="Gruppo 36"/>
          <p:cNvGrpSpPr/>
          <p:nvPr/>
        </p:nvGrpSpPr>
        <p:grpSpPr>
          <a:xfrm>
            <a:off x="356804" y="4437112"/>
            <a:ext cx="8535676" cy="2371300"/>
            <a:chOff x="356804" y="4437112"/>
            <a:chExt cx="8535676" cy="2371300"/>
          </a:xfrm>
        </p:grpSpPr>
        <p:pic>
          <p:nvPicPr>
            <p:cNvPr id="12290" name="Picture 2" descr="Model-Driven Software Development: Technology, Engineering, Management (Wiley Software Patterns Series) di [Stahl, Thomas, Markus Voelter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04" y="4437112"/>
              <a:ext cx="1787491" cy="222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1290048" y="6439080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2006</a:t>
              </a:r>
              <a:endParaRPr lang="en-US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2483768" y="4437112"/>
              <a:ext cx="6408712" cy="20313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</a:rPr>
                <a:t>Model-Driven Software Development </a:t>
              </a:r>
              <a:r>
                <a:rPr lang="en-US" dirty="0"/>
                <a:t>(MDSD) puts </a:t>
              </a:r>
              <a:r>
                <a:rPr lang="en-US" b="1" dirty="0" smtClean="0">
                  <a:solidFill>
                    <a:srgbClr val="0070C0"/>
                  </a:solidFill>
                </a:rPr>
                <a:t>analysis </a:t>
              </a:r>
              <a:r>
                <a:rPr lang="en-US" b="1" dirty="0">
                  <a:solidFill>
                    <a:srgbClr val="0070C0"/>
                  </a:solidFill>
                </a:rPr>
                <a:t>and design models </a:t>
              </a:r>
              <a:r>
                <a:rPr lang="en-US" dirty="0"/>
                <a:t>on par with code. 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Models </a:t>
              </a:r>
              <a:r>
                <a:rPr lang="en-US" dirty="0">
                  <a:solidFill>
                    <a:srgbClr val="C00000"/>
                  </a:solidFill>
                </a:rPr>
                <a:t>do not constitute documentation</a:t>
              </a:r>
              <a:r>
                <a:rPr lang="en-US" dirty="0"/>
                <a:t>, but are considered equal to code, as their implementation is automated</a:t>
              </a:r>
              <a:r>
                <a:rPr lang="en-US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goal of the book is to convince you, the reader, that </a:t>
              </a:r>
              <a:r>
                <a:rPr lang="en-US" dirty="0">
                  <a:solidFill>
                    <a:srgbClr val="C00000"/>
                  </a:solidFill>
                </a:rPr>
                <a:t>MDSD is a practicable method today</a:t>
              </a:r>
              <a:r>
                <a:rPr lang="en-US" dirty="0"/>
                <a:t>, and that it is superior to conventional development methods in many cases. </a:t>
              </a:r>
            </a:p>
          </p:txBody>
        </p:sp>
      </p:grpSp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Segnaposto piè di pagina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9" name="Segnaposto numero diapositiva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356804" y="2112423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3" name="Rettangolo arrotondato 2"/>
          <p:cNvSpPr/>
          <p:nvPr/>
        </p:nvSpPr>
        <p:spPr>
          <a:xfrm>
            <a:off x="3203848" y="1537853"/>
            <a:ext cx="1584176" cy="17703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Factory</a:t>
            </a:r>
            <a:endParaRPr lang="en-US" dirty="0"/>
          </a:p>
        </p:txBody>
      </p:sp>
      <p:cxnSp>
        <p:nvCxnSpPr>
          <p:cNvPr id="6" name="Connettore 2 5"/>
          <p:cNvCxnSpPr>
            <a:stCxn id="38" idx="3"/>
            <a:endCxn id="3" idx="1"/>
          </p:cNvCxnSpPr>
          <p:nvPr/>
        </p:nvCxnSpPr>
        <p:spPr>
          <a:xfrm>
            <a:off x="2517044" y="2423011"/>
            <a:ext cx="6868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tangolo 41"/>
          <p:cNvSpPr/>
          <p:nvPr/>
        </p:nvSpPr>
        <p:spPr>
          <a:xfrm>
            <a:off x="3203848" y="916678"/>
            <a:ext cx="1584176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Metamodel</a:t>
            </a:r>
            <a:endParaRPr lang="en-US" dirty="0"/>
          </a:p>
        </p:txBody>
      </p:sp>
      <p:cxnSp>
        <p:nvCxnSpPr>
          <p:cNvPr id="15" name="Connettore 4 14"/>
          <p:cNvCxnSpPr>
            <a:stCxn id="38" idx="0"/>
            <a:endCxn id="42" idx="1"/>
          </p:cNvCxnSpPr>
          <p:nvPr/>
        </p:nvCxnSpPr>
        <p:spPr>
          <a:xfrm rot="5400000" flipH="1" flipV="1">
            <a:off x="1877808" y="786383"/>
            <a:ext cx="885157" cy="1766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1436924" y="916678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6126566" y="2233328"/>
            <a:ext cx="21863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</a:t>
            </a:r>
            <a:r>
              <a:rPr lang="it-IT" dirty="0" err="1" smtClean="0"/>
              <a:t>Schematic</a:t>
            </a:r>
            <a:r>
              <a:rPr lang="it-IT" dirty="0" smtClean="0"/>
              <a:t> part</a:t>
            </a:r>
            <a:endParaRPr lang="en-US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5937861" y="3123502"/>
            <a:ext cx="25947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Application </a:t>
            </a:r>
            <a:r>
              <a:rPr lang="it-IT" dirty="0" err="1" smtClean="0"/>
              <a:t>specific</a:t>
            </a:r>
            <a:endParaRPr lang="en-US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6358713" y="1183100"/>
            <a:ext cx="1722010" cy="646331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/>
              <a:t>Code: Libraries /</a:t>
            </a:r>
          </a:p>
          <a:p>
            <a:r>
              <a:rPr lang="it-IT" dirty="0"/>
              <a:t> </a:t>
            </a:r>
            <a:r>
              <a:rPr lang="it-IT" dirty="0" err="1"/>
              <a:t>Infrastructure</a:t>
            </a:r>
            <a:endParaRPr lang="en-US" dirty="0"/>
          </a:p>
        </p:txBody>
      </p:sp>
      <p:cxnSp>
        <p:nvCxnSpPr>
          <p:cNvPr id="54" name="Connettore 2 53"/>
          <p:cNvCxnSpPr>
            <a:stCxn id="3" idx="3"/>
            <a:endCxn id="46" idx="1"/>
          </p:cNvCxnSpPr>
          <p:nvPr/>
        </p:nvCxnSpPr>
        <p:spPr>
          <a:xfrm flipV="1">
            <a:off x="4788024" y="2417994"/>
            <a:ext cx="1338542" cy="5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stCxn id="46" idx="0"/>
            <a:endCxn id="49" idx="2"/>
          </p:cNvCxnSpPr>
          <p:nvPr/>
        </p:nvCxnSpPr>
        <p:spPr>
          <a:xfrm flipV="1">
            <a:off x="7219718" y="1829431"/>
            <a:ext cx="0" cy="40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48" idx="0"/>
            <a:endCxn id="46" idx="2"/>
          </p:cNvCxnSpPr>
          <p:nvPr/>
        </p:nvCxnSpPr>
        <p:spPr>
          <a:xfrm flipH="1" flipV="1">
            <a:off x="7219718" y="2602660"/>
            <a:ext cx="15518" cy="520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7489462" y="266858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454641" y="184671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73" name="CasellaDiTesto 72"/>
          <p:cNvSpPr txBox="1"/>
          <p:nvPr/>
        </p:nvSpPr>
        <p:spPr>
          <a:xfrm>
            <a:off x="4903329" y="2031379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74" name="Segnaposto piè di pagina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75" name="Segnaposto numero diapositiva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0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42" grpId="0" animBg="1"/>
      <p:bldP spid="43" grpId="0"/>
      <p:bldP spid="46" grpId="0" animBg="1"/>
      <p:bldP spid="48" grpId="0" animBg="1"/>
      <p:bldP spid="49" grpId="0" animBg="1"/>
      <p:bldP spid="62" grpId="0"/>
      <p:bldP spid="64" grpId="0"/>
      <p:bldP spid="7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83</a:t>
            </a:fld>
            <a:endParaRPr lang="it-IT"/>
          </a:p>
        </p:txBody>
      </p:sp>
      <p:pic>
        <p:nvPicPr>
          <p:cNvPr id="13314" name="Picture 2" descr="C:\Didattica2018Work\iss2018\it.unibo.issMaterial\issdocs\NatMolBook\content\images\uml211\metaHier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4" y="52930"/>
            <a:ext cx="8504062" cy="668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03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08346" y="50683"/>
            <a:ext cx="248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QActors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42339" y="2991779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5" name="Rettangolo arrotondato 4"/>
          <p:cNvSpPr/>
          <p:nvPr/>
        </p:nvSpPr>
        <p:spPr>
          <a:xfrm>
            <a:off x="2932934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 flipV="1">
            <a:off x="2502579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2932934" y="1796034"/>
            <a:ext cx="2541479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8" name="Connettore 4 7"/>
          <p:cNvCxnSpPr>
            <a:stCxn id="4" idx="0"/>
            <a:endCxn id="7" idx="1"/>
          </p:cNvCxnSpPr>
          <p:nvPr/>
        </p:nvCxnSpPr>
        <p:spPr>
          <a:xfrm rot="5400000" flipH="1" flipV="1">
            <a:off x="1735118" y="1793964"/>
            <a:ext cx="885157" cy="15104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1422459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995278" y="2417209"/>
            <a:ext cx="277992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part code in </a:t>
            </a:r>
            <a:r>
              <a:rPr lang="it-IT" dirty="0" err="1" smtClean="0"/>
              <a:t>dirs</a:t>
            </a:r>
            <a:r>
              <a:rPr lang="it-IT" dirty="0" smtClean="0"/>
              <a:t>: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src-gen</a:t>
            </a:r>
            <a:r>
              <a:rPr lang="it-IT" b="1" dirty="0" smtClean="0">
                <a:solidFill>
                  <a:srgbClr val="C00000"/>
                </a:solidFill>
              </a:rPr>
              <a:t> 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s</a:t>
            </a:r>
            <a:r>
              <a:rPr lang="it-IT" b="1" dirty="0" err="1" smtClean="0">
                <a:solidFill>
                  <a:srgbClr val="C00000"/>
                </a:solidFill>
              </a:rPr>
              <a:t>rcMore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d</a:t>
            </a:r>
            <a:r>
              <a:rPr lang="it-IT" b="1" dirty="0" err="1" smtClean="0">
                <a:solidFill>
                  <a:srgbClr val="C00000"/>
                </a:solidFill>
              </a:rPr>
              <a:t>oker</a:t>
            </a:r>
            <a:endParaRPr lang="it-IT" b="1" dirty="0" smtClean="0">
              <a:solidFill>
                <a:srgbClr val="C00000"/>
              </a:solidFill>
            </a:endParaRPr>
          </a:p>
          <a:p>
            <a:r>
              <a:rPr lang="it-IT" b="1" dirty="0" err="1" smtClean="0">
                <a:solidFill>
                  <a:srgbClr val="C00000"/>
                </a:solidFill>
              </a:rPr>
              <a:t>sites</a:t>
            </a:r>
            <a:endParaRPr lang="it-IT" b="1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33951" y="4693000"/>
            <a:ext cx="310258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  <a:r>
              <a:rPr lang="it-IT" dirty="0" err="1" smtClean="0"/>
              <a:t>specific</a:t>
            </a:r>
            <a:r>
              <a:rPr lang="it-IT" dirty="0" smtClean="0"/>
              <a:t> code: in dir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524237" y="1002260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13" name="Connettore 2 12"/>
          <p:cNvCxnSpPr>
            <a:stCxn id="5" idx="3"/>
            <a:endCxn id="10" idx="1"/>
          </p:cNvCxnSpPr>
          <p:nvPr/>
        </p:nvCxnSpPr>
        <p:spPr>
          <a:xfrm>
            <a:off x="4932040" y="3277133"/>
            <a:ext cx="1063238" cy="17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10" idx="0"/>
            <a:endCxn id="12" idx="2"/>
          </p:cNvCxnSpPr>
          <p:nvPr/>
        </p:nvCxnSpPr>
        <p:spPr>
          <a:xfrm flipV="1">
            <a:off x="7385242" y="1994979"/>
            <a:ext cx="0" cy="422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0"/>
            <a:endCxn id="10" idx="2"/>
          </p:cNvCxnSpPr>
          <p:nvPr/>
        </p:nvCxnSpPr>
        <p:spPr>
          <a:xfrm flipV="1">
            <a:off x="7385242" y="4171535"/>
            <a:ext cx="0" cy="52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488136" y="42348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471759" y="20305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909693" y="2925040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20595" y="4234851"/>
            <a:ext cx="3812262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System </a:t>
            </a:r>
            <a:r>
              <a:rPr lang="en-US" sz="1400" dirty="0" err="1"/>
              <a:t>helloSystem</a:t>
            </a:r>
            <a:endParaRPr lang="en-US" sz="1400" dirty="0"/>
          </a:p>
          <a:p>
            <a:r>
              <a:rPr lang="fr-FR" sz="1400" dirty="0" err="1">
                <a:solidFill>
                  <a:srgbClr val="C00000"/>
                </a:solidFill>
              </a:rPr>
              <a:t>Context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/>
              <a:t>ctxHello</a:t>
            </a:r>
            <a:r>
              <a:rPr lang="fr-FR" sz="1400" dirty="0"/>
              <a:t> </a:t>
            </a:r>
            <a:r>
              <a:rPr lang="fr-FR" sz="1400" dirty="0" err="1"/>
              <a:t>ip</a:t>
            </a:r>
            <a:r>
              <a:rPr lang="fr-FR" sz="1400" dirty="0"/>
              <a:t> [ host="</a:t>
            </a:r>
            <a:r>
              <a:rPr lang="fr-FR" sz="1400" u="sng" dirty="0" err="1"/>
              <a:t>localhost</a:t>
            </a:r>
            <a:r>
              <a:rPr lang="fr-FR" sz="1400" u="sng" dirty="0"/>
              <a:t>" port=8010 ]</a:t>
            </a:r>
          </a:p>
          <a:p>
            <a:r>
              <a:rPr lang="en-US" sz="1400" dirty="0" err="1" smtClean="0">
                <a:solidFill>
                  <a:srgbClr val="C00000"/>
                </a:solidFill>
              </a:rPr>
              <a:t>QActor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sz="1400" dirty="0" err="1"/>
              <a:t>qahello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00000"/>
                </a:solidFill>
              </a:rPr>
              <a:t>context</a:t>
            </a:r>
            <a:r>
              <a:rPr lang="en-US" sz="1400" dirty="0"/>
              <a:t> </a:t>
            </a:r>
            <a:r>
              <a:rPr lang="en-US" sz="1400" dirty="0" err="1"/>
              <a:t>ctxHello</a:t>
            </a:r>
            <a:r>
              <a:rPr lang="en-US" sz="1400" dirty="0"/>
              <a:t> {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Plan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normal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          actions</a:t>
            </a:r>
            <a:r>
              <a:rPr lang="en-US" sz="1400" dirty="0">
                <a:solidFill>
                  <a:srgbClr val="C00000"/>
                </a:solidFill>
              </a:rPr>
              <a:t>[</a:t>
            </a:r>
          </a:p>
          <a:p>
            <a:pPr lvl="2"/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dirty="0" err="1" smtClean="0"/>
              <a:t>println</a:t>
            </a:r>
            <a:r>
              <a:rPr lang="en-US" sz="1400" dirty="0"/>
              <a:t>("Hello world!!" </a:t>
            </a:r>
            <a:endParaRPr lang="en-US" sz="1400" dirty="0" smtClean="0"/>
          </a:p>
          <a:p>
            <a:pPr lvl="2"/>
            <a:r>
              <a:rPr lang="en-US" sz="1400" dirty="0" smtClean="0">
                <a:solidFill>
                  <a:srgbClr val="C00000"/>
                </a:solidFill>
              </a:rPr>
              <a:t>]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/>
              <a:t>}</a:t>
            </a:r>
          </a:p>
        </p:txBody>
      </p:sp>
      <p:sp>
        <p:nvSpPr>
          <p:cNvPr id="41" name="Segnaposto piè di pagina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42" name="Segnaposto numero diapositiva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/>
      <p:bldP spid="10" grpId="0" animBg="1"/>
      <p:bldP spid="11" grpId="0" animBg="1"/>
      <p:bldP spid="12" grpId="0" animBg="1"/>
      <p:bldP spid="16" grpId="0"/>
      <p:bldP spid="17" grpId="0"/>
      <p:bldP spid="18" grpId="0"/>
      <p:bldP spid="3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85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032994" y="1093733"/>
            <a:ext cx="17558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IOutView</a:t>
            </a:r>
            <a:endParaRPr lang="it-IT" dirty="0" smtClean="0"/>
          </a:p>
          <a:p>
            <a:r>
              <a:rPr lang="it-IT" dirty="0" err="1" smtClean="0"/>
              <a:t>IOutEnvView</a:t>
            </a:r>
            <a:endParaRPr lang="it-IT" dirty="0" smtClean="0"/>
          </a:p>
          <a:p>
            <a:r>
              <a:rPr lang="en-US" dirty="0" err="1" smtClean="0"/>
              <a:t>IConnInteraction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373066" y="248306"/>
            <a:ext cx="99405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QActor</a:t>
            </a:r>
            <a:endParaRPr lang="it-IT" dirty="0" smtClean="0"/>
          </a:p>
          <a:p>
            <a:r>
              <a:rPr lang="it-IT" dirty="0" err="1" smtClean="0"/>
              <a:t>Dispatch</a:t>
            </a:r>
            <a:endParaRPr lang="it-IT" dirty="0" smtClean="0"/>
          </a:p>
          <a:p>
            <a:r>
              <a:rPr lang="it-IT" dirty="0" err="1" smtClean="0"/>
              <a:t>Event</a:t>
            </a:r>
            <a:endParaRPr lang="it-IT" dirty="0" smtClean="0"/>
          </a:p>
          <a:p>
            <a:r>
              <a:rPr lang="it-IT" dirty="0" smtClean="0"/>
              <a:t>Plan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22" name="Rettangolo 21"/>
          <p:cNvSpPr/>
          <p:nvPr/>
        </p:nvSpPr>
        <p:spPr>
          <a:xfrm>
            <a:off x="288057" y="2991779"/>
            <a:ext cx="108012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 </a:t>
            </a:r>
          </a:p>
        </p:txBody>
      </p:sp>
      <p:sp>
        <p:nvSpPr>
          <p:cNvPr id="23" name="Rettangolo arrotondato 22"/>
          <p:cNvSpPr/>
          <p:nvPr/>
        </p:nvSpPr>
        <p:spPr>
          <a:xfrm>
            <a:off x="1798532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24" name="Connettore 2 23"/>
          <p:cNvCxnSpPr>
            <a:stCxn id="22" idx="3"/>
            <a:endCxn id="23" idx="1"/>
          </p:cNvCxnSpPr>
          <p:nvPr/>
        </p:nvCxnSpPr>
        <p:spPr>
          <a:xfrm flipV="1">
            <a:off x="1368177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/>
          <p:cNvSpPr/>
          <p:nvPr/>
        </p:nvSpPr>
        <p:spPr>
          <a:xfrm>
            <a:off x="1798533" y="1796034"/>
            <a:ext cx="2143122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26" name="Connettore 4 25"/>
          <p:cNvCxnSpPr>
            <a:stCxn id="22" idx="0"/>
            <a:endCxn id="25" idx="1"/>
          </p:cNvCxnSpPr>
          <p:nvPr/>
        </p:nvCxnSpPr>
        <p:spPr>
          <a:xfrm rot="5400000" flipH="1" flipV="1">
            <a:off x="870747" y="2063993"/>
            <a:ext cx="885157" cy="97041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88057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332613" y="2966624"/>
            <a:ext cx="119885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</a:t>
            </a:r>
          </a:p>
          <a:p>
            <a:r>
              <a:rPr lang="it-IT" dirty="0" smtClean="0"/>
              <a:t>part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4236335" y="4255960"/>
            <a:ext cx="139140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</a:p>
          <a:p>
            <a:r>
              <a:rPr lang="it-IT" dirty="0" err="1" smtClean="0"/>
              <a:t>specific</a:t>
            </a:r>
            <a:r>
              <a:rPr lang="it-IT" dirty="0" smtClean="0"/>
              <a:t> code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4071035" y="1299674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31" name="Connettore 2 30"/>
          <p:cNvCxnSpPr>
            <a:stCxn id="23" idx="3"/>
            <a:endCxn id="28" idx="1"/>
          </p:cNvCxnSpPr>
          <p:nvPr/>
        </p:nvCxnSpPr>
        <p:spPr>
          <a:xfrm>
            <a:off x="3797638" y="3277133"/>
            <a:ext cx="534975" cy="12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>
            <a:stCxn id="28" idx="0"/>
            <a:endCxn id="30" idx="2"/>
          </p:cNvCxnSpPr>
          <p:nvPr/>
        </p:nvCxnSpPr>
        <p:spPr>
          <a:xfrm flipV="1">
            <a:off x="4932040" y="2292393"/>
            <a:ext cx="0" cy="674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29" idx="0"/>
            <a:endCxn id="28" idx="2"/>
          </p:cNvCxnSpPr>
          <p:nvPr/>
        </p:nvCxnSpPr>
        <p:spPr>
          <a:xfrm flipV="1">
            <a:off x="4932039" y="3612955"/>
            <a:ext cx="1" cy="643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3775291" y="2925040"/>
            <a:ext cx="5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1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/>
      <p:bldP spid="28" grpId="0" animBg="1"/>
      <p:bldP spid="29" grpId="0" animBg="1"/>
      <p:bldP spid="30" grpId="0" animBg="1"/>
      <p:bldP spid="3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86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96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metto 1 4"/>
          <p:cNvSpPr/>
          <p:nvPr/>
        </p:nvSpPr>
        <p:spPr>
          <a:xfrm>
            <a:off x="3851920" y="1680811"/>
            <a:ext cx="2858616" cy="497874"/>
          </a:xfrm>
          <a:prstGeom prst="wedgeRectCallout">
            <a:avLst>
              <a:gd name="adj1" fmla="val -64487"/>
              <a:gd name="adj2" fmla="val 2257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Declaration</a:t>
            </a:r>
            <a:r>
              <a:rPr lang="it-IT" dirty="0" smtClean="0"/>
              <a:t> of</a:t>
            </a:r>
          </a:p>
          <a:p>
            <a:pPr algn="ctr"/>
            <a:r>
              <a:rPr lang="it-IT" dirty="0" err="1" smtClean="0"/>
              <a:t>Messages</a:t>
            </a:r>
            <a:r>
              <a:rPr lang="it-IT" dirty="0" smtClean="0"/>
              <a:t> and </a:t>
            </a:r>
            <a:r>
              <a:rPr lang="it-IT" dirty="0" err="1"/>
              <a:t>E</a:t>
            </a:r>
            <a:r>
              <a:rPr lang="it-IT" dirty="0" err="1" smtClean="0"/>
              <a:t>vents</a:t>
            </a:r>
            <a:endParaRPr lang="en-GB" dirty="0"/>
          </a:p>
        </p:txBody>
      </p:sp>
      <p:sp>
        <p:nvSpPr>
          <p:cNvPr id="8" name="Fumetto 1 7"/>
          <p:cNvSpPr/>
          <p:nvPr/>
        </p:nvSpPr>
        <p:spPr>
          <a:xfrm>
            <a:off x="6084168" y="2276872"/>
            <a:ext cx="28586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Declaration</a:t>
            </a:r>
            <a:r>
              <a:rPr lang="it-IT" dirty="0" smtClean="0"/>
              <a:t> of</a:t>
            </a:r>
          </a:p>
          <a:p>
            <a:pPr algn="ctr"/>
            <a:r>
              <a:rPr lang="it-IT" dirty="0" err="1" smtClean="0"/>
              <a:t>Computational</a:t>
            </a:r>
            <a:r>
              <a:rPr lang="it-IT" dirty="0" smtClean="0"/>
              <a:t> </a:t>
            </a:r>
            <a:r>
              <a:rPr lang="it-IT" dirty="0" err="1" smtClean="0"/>
              <a:t>nodes</a:t>
            </a:r>
            <a:endParaRPr lang="en-GB" dirty="0"/>
          </a:p>
        </p:txBody>
      </p:sp>
      <p:sp>
        <p:nvSpPr>
          <p:cNvPr id="9" name="Fumetto 1 8"/>
          <p:cNvSpPr/>
          <p:nvPr/>
        </p:nvSpPr>
        <p:spPr>
          <a:xfrm>
            <a:off x="5364088" y="3068960"/>
            <a:ext cx="19442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Local </a:t>
            </a:r>
            <a:r>
              <a:rPr lang="it-IT" dirty="0" err="1" smtClean="0"/>
              <a:t>knowledge</a:t>
            </a:r>
            <a:endParaRPr lang="it-IT" dirty="0" smtClean="0"/>
          </a:p>
          <a:p>
            <a:pPr algn="ctr"/>
            <a:r>
              <a:rPr lang="it-IT" dirty="0" smtClean="0"/>
              <a:t>of the </a:t>
            </a:r>
            <a:r>
              <a:rPr lang="it-IT" dirty="0" err="1" smtClean="0"/>
              <a:t>actor</a:t>
            </a:r>
            <a:endParaRPr lang="en-GB" dirty="0"/>
          </a:p>
        </p:txBody>
      </p:sp>
      <p:sp>
        <p:nvSpPr>
          <p:cNvPr id="11" name="Fumetto 1 10"/>
          <p:cNvSpPr/>
          <p:nvPr/>
        </p:nvSpPr>
        <p:spPr>
          <a:xfrm>
            <a:off x="3714192" y="4217108"/>
            <a:ext cx="19442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States</a:t>
            </a:r>
            <a:r>
              <a:rPr lang="it-IT" dirty="0"/>
              <a:t> </a:t>
            </a:r>
            <a:r>
              <a:rPr lang="it-IT" dirty="0" smtClean="0"/>
              <a:t>of the </a:t>
            </a:r>
            <a:r>
              <a:rPr lang="it-IT" dirty="0" err="1" smtClean="0"/>
              <a:t>actor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as</a:t>
            </a:r>
            <a:r>
              <a:rPr lang="it-IT" dirty="0" smtClean="0"/>
              <a:t> a Moore FSM)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323528" y="3789040"/>
            <a:ext cx="8820472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4051501"/>
            <a:ext cx="2552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7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/>
          <p:cNvSpPr/>
          <p:nvPr/>
        </p:nvSpPr>
        <p:spPr>
          <a:xfrm>
            <a:off x="7092280" y="3861048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9" y="30932"/>
            <a:ext cx="7008779" cy="52565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cxnSp>
        <p:nvCxnSpPr>
          <p:cNvPr id="8" name="Connettore 4 7"/>
          <p:cNvCxnSpPr/>
          <p:nvPr/>
        </p:nvCxnSpPr>
        <p:spPr>
          <a:xfrm rot="5400000">
            <a:off x="1306792" y="2756080"/>
            <a:ext cx="1201824" cy="1008112"/>
          </a:xfrm>
          <a:prstGeom prst="bentConnector3">
            <a:avLst>
              <a:gd name="adj1" fmla="val -5644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402825" y="2701056"/>
            <a:ext cx="109196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ARDUINO</a:t>
            </a:r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3779912" y="1916832"/>
            <a:ext cx="288032" cy="19442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377945" y="1742986"/>
            <a:ext cx="126329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RASPBERRY</a:t>
            </a:r>
            <a:endParaRPr lang="en-GB" dirty="0"/>
          </a:p>
        </p:txBody>
      </p:sp>
      <p:cxnSp>
        <p:nvCxnSpPr>
          <p:cNvPr id="27" name="Connettore 4 26"/>
          <p:cNvCxnSpPr>
            <a:endCxn id="25" idx="0"/>
          </p:cNvCxnSpPr>
          <p:nvPr/>
        </p:nvCxnSpPr>
        <p:spPr>
          <a:xfrm>
            <a:off x="2411760" y="1628800"/>
            <a:ext cx="4896544" cy="2232248"/>
          </a:xfrm>
          <a:prstGeom prst="bentConnector2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28985" y="1124744"/>
            <a:ext cx="61106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WIFI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1974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432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tangolo arrotondato 49"/>
          <p:cNvSpPr/>
          <p:nvPr/>
        </p:nvSpPr>
        <p:spPr>
          <a:xfrm>
            <a:off x="3439311" y="522387"/>
            <a:ext cx="3350813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89</a:t>
            </a:fld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710062" y="383624"/>
            <a:ext cx="1357223" cy="918850"/>
            <a:chOff x="1115616" y="1192197"/>
            <a:chExt cx="1656184" cy="940659"/>
          </a:xfrm>
        </p:grpSpPr>
        <p:sp>
          <p:nvSpPr>
            <p:cNvPr id="14" name="Rettangolo arrotondato 13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smtClean="0"/>
                <a:t>(HTTP)</a:t>
              </a:r>
            </a:p>
            <a:p>
              <a:pPr algn="ctr"/>
              <a:r>
                <a:rPr lang="it-IT" sz="1600" b="1" dirty="0" smtClean="0">
                  <a:solidFill>
                    <a:srgbClr val="C00000"/>
                  </a:solidFill>
                </a:rPr>
                <a:t>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8" name="CasellaDiTesto 7"/>
          <p:cNvSpPr txBox="1"/>
          <p:nvPr/>
        </p:nvSpPr>
        <p:spPr>
          <a:xfrm>
            <a:off x="2424403" y="410555"/>
            <a:ext cx="66075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</a:t>
            </a:r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145440" y="1052975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Ovale 22"/>
          <p:cNvSpPr/>
          <p:nvPr/>
        </p:nvSpPr>
        <p:spPr>
          <a:xfrm>
            <a:off x="3693379" y="1751021"/>
            <a:ext cx="2842677" cy="19654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ttangolo arrotondato 23"/>
          <p:cNvSpPr/>
          <p:nvPr/>
        </p:nvSpPr>
        <p:spPr>
          <a:xfrm>
            <a:off x="7345371" y="2270762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26" name="Connettore 2 25"/>
          <p:cNvCxnSpPr>
            <a:stCxn id="24" idx="1"/>
            <a:endCxn id="23" idx="6"/>
          </p:cNvCxnSpPr>
          <p:nvPr/>
        </p:nvCxnSpPr>
        <p:spPr>
          <a:xfrm flipH="1">
            <a:off x="6536056" y="2727962"/>
            <a:ext cx="809315" cy="5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6623233" y="2160681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37" name="Connettore 2 36"/>
          <p:cNvCxnSpPr>
            <a:stCxn id="14" idx="3"/>
            <a:endCxn id="90" idx="2"/>
          </p:cNvCxnSpPr>
          <p:nvPr/>
        </p:nvCxnSpPr>
        <p:spPr>
          <a:xfrm>
            <a:off x="2067285" y="845274"/>
            <a:ext cx="1374995" cy="74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/>
          <p:cNvSpPr/>
          <p:nvPr/>
        </p:nvSpPr>
        <p:spPr>
          <a:xfrm>
            <a:off x="5727045" y="566223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1" name="Connettore 4 40"/>
          <p:cNvCxnSpPr/>
          <p:nvPr/>
        </p:nvCxnSpPr>
        <p:spPr>
          <a:xfrm rot="10800000">
            <a:off x="2145441" y="1257464"/>
            <a:ext cx="2899361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4 63"/>
          <p:cNvCxnSpPr>
            <a:endCxn id="92" idx="0"/>
          </p:cNvCxnSpPr>
          <p:nvPr/>
        </p:nvCxnSpPr>
        <p:spPr>
          <a:xfrm>
            <a:off x="3297742" y="847441"/>
            <a:ext cx="1834284" cy="421647"/>
          </a:xfrm>
          <a:prstGeom prst="bentConnector2">
            <a:avLst/>
          </a:prstGeom>
          <a:ln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e 89"/>
          <p:cNvSpPr/>
          <p:nvPr/>
        </p:nvSpPr>
        <p:spPr>
          <a:xfrm>
            <a:off x="3442280" y="785913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e 91"/>
          <p:cNvSpPr/>
          <p:nvPr/>
        </p:nvSpPr>
        <p:spPr>
          <a:xfrm>
            <a:off x="5024014" y="1269088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o 48"/>
          <p:cNvGrpSpPr/>
          <p:nvPr/>
        </p:nvGrpSpPr>
        <p:grpSpPr>
          <a:xfrm>
            <a:off x="3707719" y="1935173"/>
            <a:ext cx="2632814" cy="1508042"/>
            <a:chOff x="730034" y="2808691"/>
            <a:chExt cx="2632814" cy="1508042"/>
          </a:xfrm>
        </p:grpSpPr>
        <p:sp>
          <p:nvSpPr>
            <p:cNvPr id="4" name="Ovale 3"/>
            <p:cNvSpPr/>
            <p:nvPr/>
          </p:nvSpPr>
          <p:spPr>
            <a:xfrm>
              <a:off x="1140827" y="3413621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e 41"/>
            <p:cNvSpPr/>
            <p:nvPr/>
          </p:nvSpPr>
          <p:spPr>
            <a:xfrm>
              <a:off x="1662556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7" name="Connettore 2 6"/>
            <p:cNvCxnSpPr>
              <a:stCxn id="4" idx="7"/>
              <a:endCxn id="42" idx="2"/>
            </p:cNvCxnSpPr>
            <p:nvPr/>
          </p:nvCxnSpPr>
          <p:spPr>
            <a:xfrm flipV="1">
              <a:off x="1325215" y="3165983"/>
              <a:ext cx="337341" cy="2809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e 44"/>
            <p:cNvSpPr/>
            <p:nvPr/>
          </p:nvSpPr>
          <p:spPr>
            <a:xfrm>
              <a:off x="1662556" y="37748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1" name="Connettore 2 10"/>
            <p:cNvCxnSpPr>
              <a:stCxn id="4" idx="5"/>
              <a:endCxn id="45" idx="2"/>
            </p:cNvCxnSpPr>
            <p:nvPr/>
          </p:nvCxnSpPr>
          <p:spPr>
            <a:xfrm>
              <a:off x="1325215" y="3607539"/>
              <a:ext cx="337341" cy="2809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e 50"/>
            <p:cNvSpPr/>
            <p:nvPr/>
          </p:nvSpPr>
          <p:spPr>
            <a:xfrm>
              <a:off x="2225489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0" name="Connettore 2 19"/>
            <p:cNvCxnSpPr>
              <a:stCxn id="42" idx="6"/>
              <a:endCxn id="51" idx="2"/>
            </p:cNvCxnSpPr>
            <p:nvPr/>
          </p:nvCxnSpPr>
          <p:spPr>
            <a:xfrm>
              <a:off x="1878580" y="3165983"/>
              <a:ext cx="3469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e 52"/>
            <p:cNvSpPr/>
            <p:nvPr/>
          </p:nvSpPr>
          <p:spPr>
            <a:xfrm>
              <a:off x="2713080" y="2891802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" name="Connettore 2 21"/>
            <p:cNvCxnSpPr>
              <a:stCxn id="51" idx="6"/>
              <a:endCxn id="53" idx="2"/>
            </p:cNvCxnSpPr>
            <p:nvPr/>
          </p:nvCxnSpPr>
          <p:spPr>
            <a:xfrm flipV="1">
              <a:off x="2441513" y="3005397"/>
              <a:ext cx="271567" cy="1605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e 55"/>
            <p:cNvSpPr/>
            <p:nvPr/>
          </p:nvSpPr>
          <p:spPr>
            <a:xfrm>
              <a:off x="2713080" y="324210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Connettore 2 28"/>
            <p:cNvCxnSpPr>
              <a:stCxn id="51" idx="6"/>
              <a:endCxn id="56" idx="2"/>
            </p:cNvCxnSpPr>
            <p:nvPr/>
          </p:nvCxnSpPr>
          <p:spPr>
            <a:xfrm>
              <a:off x="2441513" y="3165983"/>
              <a:ext cx="271567" cy="189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/>
            <p:cNvSpPr txBox="1"/>
            <p:nvPr/>
          </p:nvSpPr>
          <p:spPr>
            <a:xfrm>
              <a:off x="2100947" y="3232589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</a:t>
              </a:r>
              <a:endParaRPr lang="en-US" sz="1100" dirty="0"/>
            </a:p>
          </p:txBody>
        </p:sp>
        <p:sp>
          <p:nvSpPr>
            <p:cNvPr id="61" name="CasellaDiTesto 60"/>
            <p:cNvSpPr txBox="1"/>
            <p:nvPr/>
          </p:nvSpPr>
          <p:spPr>
            <a:xfrm>
              <a:off x="2882318" y="2874591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ed1</a:t>
              </a:r>
              <a:endParaRPr lang="en-US" sz="1100" dirty="0"/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2929716" y="3246502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ed2</a:t>
              </a:r>
              <a:endParaRPr lang="en-US" sz="1100" dirty="0"/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1306476" y="2808691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actuators</a:t>
              </a:r>
              <a:endParaRPr lang="en-US" sz="1100" dirty="0"/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1325066" y="3926140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sensors</a:t>
              </a:r>
              <a:endParaRPr lang="en-US" sz="1100" dirty="0"/>
            </a:p>
          </p:txBody>
        </p:sp>
        <p:sp>
          <p:nvSpPr>
            <p:cNvPr id="66" name="Ovale 65"/>
            <p:cNvSpPr/>
            <p:nvPr/>
          </p:nvSpPr>
          <p:spPr>
            <a:xfrm>
              <a:off x="2117792" y="354356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2" name="Connettore 2 31"/>
            <p:cNvCxnSpPr>
              <a:stCxn id="45" idx="7"/>
              <a:endCxn id="66" idx="2"/>
            </p:cNvCxnSpPr>
            <p:nvPr/>
          </p:nvCxnSpPr>
          <p:spPr>
            <a:xfrm flipV="1">
              <a:off x="1846944" y="3657163"/>
              <a:ext cx="270848" cy="1509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67"/>
            <p:cNvSpPr/>
            <p:nvPr/>
          </p:nvSpPr>
          <p:spPr>
            <a:xfrm>
              <a:off x="2117792" y="38023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0" name="Ovale 69"/>
            <p:cNvSpPr/>
            <p:nvPr/>
          </p:nvSpPr>
          <p:spPr>
            <a:xfrm>
              <a:off x="2117792" y="408954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5" name="Connettore 2 34"/>
            <p:cNvCxnSpPr>
              <a:stCxn id="45" idx="6"/>
              <a:endCxn id="68" idx="2"/>
            </p:cNvCxnSpPr>
            <p:nvPr/>
          </p:nvCxnSpPr>
          <p:spPr>
            <a:xfrm>
              <a:off x="1878580" y="3888459"/>
              <a:ext cx="239212" cy="27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/>
            <p:cNvCxnSpPr>
              <a:endCxn id="70" idx="2"/>
            </p:cNvCxnSpPr>
            <p:nvPr/>
          </p:nvCxnSpPr>
          <p:spPr>
            <a:xfrm>
              <a:off x="1846944" y="3966788"/>
              <a:ext cx="270848" cy="23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sellaDiTesto 74"/>
            <p:cNvSpPr txBox="1"/>
            <p:nvPr/>
          </p:nvSpPr>
          <p:spPr>
            <a:xfrm>
              <a:off x="730034" y="3380164"/>
              <a:ext cx="393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env</a:t>
              </a:r>
              <a:endParaRPr lang="en-US" sz="1100" dirty="0"/>
            </a:p>
          </p:txBody>
        </p:sp>
        <p:sp>
          <p:nvSpPr>
            <p:cNvPr id="76" name="CasellaDiTesto 75"/>
            <p:cNvSpPr txBox="1"/>
            <p:nvPr/>
          </p:nvSpPr>
          <p:spPr>
            <a:xfrm>
              <a:off x="2336054" y="349786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pir</a:t>
              </a:r>
              <a:endParaRPr lang="en-US" sz="1100" dirty="0"/>
            </a:p>
          </p:txBody>
        </p:sp>
        <p:sp>
          <p:nvSpPr>
            <p:cNvPr id="77" name="CasellaDiTesto 76"/>
            <p:cNvSpPr txBox="1"/>
            <p:nvPr/>
          </p:nvSpPr>
          <p:spPr>
            <a:xfrm>
              <a:off x="2362859" y="3795335"/>
              <a:ext cx="9156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/>
                <a:t>temperature</a:t>
              </a:r>
              <a:endParaRPr lang="en-US" sz="1100" dirty="0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2366671" y="405512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humidity</a:t>
              </a:r>
              <a:endParaRPr lang="en-US" sz="1100" dirty="0"/>
            </a:p>
          </p:txBody>
        </p:sp>
      </p:grpSp>
      <p:sp>
        <p:nvSpPr>
          <p:cNvPr id="54" name="Rettangolo 53"/>
          <p:cNvSpPr/>
          <p:nvPr/>
        </p:nvSpPr>
        <p:spPr>
          <a:xfrm>
            <a:off x="1369628" y="1985091"/>
            <a:ext cx="228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dirty="0" smtClean="0"/>
              <a:t>RESOURCE MODEL</a:t>
            </a:r>
            <a:endParaRPr lang="en-US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575979" y="3545682"/>
            <a:ext cx="31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Localhost:8080/</a:t>
            </a:r>
            <a:r>
              <a:rPr lang="it-IT" dirty="0" err="1" smtClean="0"/>
              <a:t>env</a:t>
            </a:r>
            <a:r>
              <a:rPr lang="it-IT" dirty="0" smtClean="0"/>
              <a:t>/</a:t>
            </a:r>
            <a:r>
              <a:rPr lang="it-IT" dirty="0" err="1" smtClean="0"/>
              <a:t>sensors</a:t>
            </a:r>
            <a:r>
              <a:rPr lang="it-IT" dirty="0" smtClean="0"/>
              <a:t>/</a:t>
            </a:r>
            <a:r>
              <a:rPr lang="it-IT" dirty="0" err="1" smtClean="0"/>
              <a:t>pir</a:t>
            </a:r>
            <a:endParaRPr lang="en-US" dirty="0"/>
          </a:p>
        </p:txBody>
      </p:sp>
      <p:cxnSp>
        <p:nvCxnSpPr>
          <p:cNvPr id="31" name="Connettore 2 30"/>
          <p:cNvCxnSpPr>
            <a:stCxn id="50" idx="2"/>
            <a:endCxn id="23" idx="0"/>
          </p:cNvCxnSpPr>
          <p:nvPr/>
        </p:nvCxnSpPr>
        <p:spPr>
          <a:xfrm>
            <a:off x="5114718" y="1355292"/>
            <a:ext cx="0" cy="395729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415317" y="4154333"/>
            <a:ext cx="7879179" cy="2201054"/>
            <a:chOff x="415317" y="4154333"/>
            <a:chExt cx="7879179" cy="2201054"/>
          </a:xfrm>
        </p:grpSpPr>
        <p:cxnSp>
          <p:nvCxnSpPr>
            <p:cNvPr id="57" name="Connettore 2 56"/>
            <p:cNvCxnSpPr/>
            <p:nvPr/>
          </p:nvCxnSpPr>
          <p:spPr>
            <a:xfrm flipH="1">
              <a:off x="4948463" y="4831305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58" name="Rettangolo arrotondato 57"/>
            <p:cNvSpPr/>
            <p:nvPr/>
          </p:nvSpPr>
          <p:spPr>
            <a:xfrm>
              <a:off x="3144566" y="4293096"/>
              <a:ext cx="3800472" cy="83290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5317" y="4154333"/>
              <a:ext cx="1357223" cy="918850"/>
              <a:chOff x="1115616" y="1192197"/>
              <a:chExt cx="1656184" cy="940659"/>
            </a:xfrm>
          </p:grpSpPr>
          <p:sp>
            <p:nvSpPr>
              <p:cNvPr id="60" name="Rettangolo arrotondato 59"/>
              <p:cNvSpPr/>
              <p:nvPr/>
            </p:nvSpPr>
            <p:spPr>
              <a:xfrm>
                <a:off x="1115616" y="1196752"/>
                <a:ext cx="1656184" cy="936104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100" dirty="0" smtClean="0"/>
                  <a:t>(HTTP)</a:t>
                </a:r>
              </a:p>
              <a:p>
                <a:pPr algn="ctr"/>
                <a:r>
                  <a:rPr lang="it-IT" sz="1600" b="1" dirty="0" smtClean="0">
                    <a:solidFill>
                      <a:srgbClr val="C00000"/>
                    </a:solidFill>
                  </a:rPr>
                  <a:t>client</a:t>
                </a:r>
                <a:endParaRPr lang="it-IT" sz="16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7" name="Connettore 2 66"/>
              <p:cNvCxnSpPr/>
              <p:nvPr/>
            </p:nvCxnSpPr>
            <p:spPr>
              <a:xfrm flipH="1">
                <a:off x="1718930" y="1192197"/>
                <a:ext cx="187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69" name="CasellaDiTesto 68"/>
            <p:cNvSpPr txBox="1"/>
            <p:nvPr/>
          </p:nvSpPr>
          <p:spPr>
            <a:xfrm>
              <a:off x="2051904" y="4207152"/>
              <a:ext cx="667170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400" dirty="0" smtClean="0"/>
                <a:t>1) PUT</a:t>
              </a:r>
              <a:endParaRPr lang="it-IT" sz="1400" dirty="0"/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850695" y="4823684"/>
              <a:ext cx="1069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2</a:t>
              </a:r>
              <a:r>
                <a:rPr lang="it-IT" sz="1400" dirty="0" smtClean="0"/>
                <a:t>) </a:t>
              </a:r>
              <a:r>
                <a:rPr lang="it-IT" sz="1400" dirty="0" err="1" smtClean="0"/>
                <a:t>Response</a:t>
              </a:r>
              <a:endParaRPr lang="it-IT" sz="1400" dirty="0" smtClean="0"/>
            </a:p>
            <a:p>
              <a:r>
                <a:rPr lang="it-IT" sz="1400" dirty="0" smtClean="0"/>
                <a:t> </a:t>
              </a:r>
              <a:r>
                <a:rPr lang="it-IT" sz="1100" dirty="0" smtClean="0"/>
                <a:t>(HTML page)</a:t>
              </a:r>
              <a:endParaRPr lang="it-IT" sz="1100" dirty="0"/>
            </a:p>
          </p:txBody>
        </p:sp>
        <p:sp>
          <p:nvSpPr>
            <p:cNvPr id="72" name="Ovale 71"/>
            <p:cNvSpPr/>
            <p:nvPr/>
          </p:nvSpPr>
          <p:spPr>
            <a:xfrm>
              <a:off x="4157740" y="5347005"/>
              <a:ext cx="1800201" cy="10083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RESOURCE</a:t>
              </a:r>
            </a:p>
            <a:p>
              <a:pPr algn="ctr"/>
              <a:r>
                <a:rPr lang="it-IT" dirty="0" smtClean="0"/>
                <a:t>MODEL</a:t>
              </a:r>
              <a:endParaRPr lang="en-US" dirty="0"/>
            </a:p>
          </p:txBody>
        </p:sp>
        <p:sp>
          <p:nvSpPr>
            <p:cNvPr id="73" name="Rettangolo arrotondato 72"/>
            <p:cNvSpPr/>
            <p:nvPr/>
          </p:nvSpPr>
          <p:spPr>
            <a:xfrm>
              <a:off x="7159041" y="5393996"/>
              <a:ext cx="1135455" cy="9144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Sensor</a:t>
              </a:r>
            </a:p>
            <a:p>
              <a:pPr algn="ctr"/>
              <a:r>
                <a:rPr lang="it-IT" dirty="0" err="1" smtClean="0"/>
                <a:t>plugin</a:t>
              </a:r>
              <a:endParaRPr lang="en-US" dirty="0"/>
            </a:p>
          </p:txBody>
        </p:sp>
        <p:sp>
          <p:nvSpPr>
            <p:cNvPr id="74" name="CasellaDiTesto 73"/>
            <p:cNvSpPr txBox="1"/>
            <p:nvPr/>
          </p:nvSpPr>
          <p:spPr>
            <a:xfrm>
              <a:off x="6240017" y="5543419"/>
              <a:ext cx="702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/>
                <a:t>update</a:t>
              </a:r>
              <a:endParaRPr lang="en-US" sz="1400" dirty="0"/>
            </a:p>
          </p:txBody>
        </p:sp>
        <p:cxnSp>
          <p:nvCxnSpPr>
            <p:cNvPr id="79" name="Connettore 2 78"/>
            <p:cNvCxnSpPr>
              <a:stCxn id="60" idx="3"/>
              <a:endCxn id="84" idx="2"/>
            </p:cNvCxnSpPr>
            <p:nvPr/>
          </p:nvCxnSpPr>
          <p:spPr>
            <a:xfrm>
              <a:off x="1772540" y="4615983"/>
              <a:ext cx="1374995" cy="74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ttangolo 79"/>
            <p:cNvSpPr/>
            <p:nvPr/>
          </p:nvSpPr>
          <p:spPr>
            <a:xfrm>
              <a:off x="5857995" y="4309439"/>
              <a:ext cx="8513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it-IT" sz="20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server</a:t>
              </a:r>
              <a:endParaRPr lang="en-US" sz="2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  <p:cxnSp>
          <p:nvCxnSpPr>
            <p:cNvPr id="81" name="Connettore 4 80"/>
            <p:cNvCxnSpPr>
              <a:stCxn id="85" idx="2"/>
            </p:cNvCxnSpPr>
            <p:nvPr/>
          </p:nvCxnSpPr>
          <p:spPr>
            <a:xfrm rot="10800000">
              <a:off x="1706504" y="5073181"/>
              <a:ext cx="3240360" cy="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4 81"/>
            <p:cNvCxnSpPr>
              <a:stCxn id="58" idx="2"/>
              <a:endCxn id="72" idx="0"/>
            </p:cNvCxnSpPr>
            <p:nvPr/>
          </p:nvCxnSpPr>
          <p:spPr>
            <a:xfrm rot="16200000" flipH="1">
              <a:off x="4940819" y="5229983"/>
              <a:ext cx="221004" cy="130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4 82"/>
            <p:cNvCxnSpPr>
              <a:endCxn id="85" idx="0"/>
            </p:cNvCxnSpPr>
            <p:nvPr/>
          </p:nvCxnSpPr>
          <p:spPr>
            <a:xfrm>
              <a:off x="3220592" y="4618150"/>
              <a:ext cx="1834284" cy="421647"/>
            </a:xfrm>
            <a:prstGeom prst="bentConnector2">
              <a:avLst/>
            </a:prstGeom>
            <a:ln w="28575">
              <a:solidFill>
                <a:srgbClr val="FF0000"/>
              </a:solidFill>
              <a:prstDash val="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e 83"/>
            <p:cNvSpPr/>
            <p:nvPr/>
          </p:nvSpPr>
          <p:spPr>
            <a:xfrm>
              <a:off x="3147535" y="4556622"/>
              <a:ext cx="73057" cy="133536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84"/>
            <p:cNvSpPr/>
            <p:nvPr/>
          </p:nvSpPr>
          <p:spPr>
            <a:xfrm>
              <a:off x="4946864" y="5039797"/>
              <a:ext cx="216024" cy="66768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2 85"/>
            <p:cNvCxnSpPr>
              <a:stCxn id="72" idx="6"/>
              <a:endCxn id="73" idx="1"/>
            </p:cNvCxnSpPr>
            <p:nvPr/>
          </p:nvCxnSpPr>
          <p:spPr>
            <a:xfrm>
              <a:off x="5957941" y="5851196"/>
              <a:ext cx="12011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2 86"/>
            <p:cNvCxnSpPr/>
            <p:nvPr/>
          </p:nvCxnSpPr>
          <p:spPr>
            <a:xfrm flipH="1">
              <a:off x="4759473" y="4296346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5768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395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90</a:t>
            </a:fld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02392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9" name="Rettangolo arrotondato 88"/>
          <p:cNvSpPr/>
          <p:nvPr/>
        </p:nvSpPr>
        <p:spPr>
          <a:xfrm>
            <a:off x="3514930" y="1861296"/>
            <a:ext cx="3800472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91" name="Gruppo 90"/>
          <p:cNvGrpSpPr/>
          <p:nvPr/>
        </p:nvGrpSpPr>
        <p:grpSpPr>
          <a:xfrm>
            <a:off x="515390" y="1805142"/>
            <a:ext cx="1656184" cy="940659"/>
            <a:chOff x="1115616" y="1192197"/>
            <a:chExt cx="1656184" cy="940659"/>
          </a:xfrm>
        </p:grpSpPr>
        <p:sp>
          <p:nvSpPr>
            <p:cNvPr id="93" name="Rettangolo arrotondato 9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smtClean="0"/>
                <a:t>(HTTP)</a:t>
              </a:r>
            </a:p>
            <a:p>
              <a:pPr algn="ctr"/>
              <a:r>
                <a:rPr lang="it-IT" b="1" dirty="0" smtClean="0">
                  <a:solidFill>
                    <a:srgbClr val="C00000"/>
                  </a:solidFill>
                </a:rPr>
                <a:t>client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cxnSp>
          <p:nvCxnSpPr>
            <p:cNvPr id="94" name="Connettore 2 9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96" name="CasellaDiTesto 95"/>
          <p:cNvSpPr txBox="1"/>
          <p:nvPr/>
        </p:nvSpPr>
        <p:spPr>
          <a:xfrm>
            <a:off x="2243263" y="1753574"/>
            <a:ext cx="170662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GET  (</a:t>
            </a:r>
            <a:r>
              <a:rPr lang="it-IT" sz="1400" dirty="0" err="1" smtClean="0"/>
              <a:t>subscribe</a:t>
            </a:r>
            <a:r>
              <a:rPr lang="it-IT" sz="1400" dirty="0" smtClean="0"/>
              <a:t>) …</a:t>
            </a:r>
            <a:endParaRPr lang="it-IT" sz="1400" dirty="0"/>
          </a:p>
        </p:txBody>
      </p:sp>
      <p:sp>
        <p:nvSpPr>
          <p:cNvPr id="97" name="CasellaDiTesto 96"/>
          <p:cNvSpPr txBox="1"/>
          <p:nvPr/>
        </p:nvSpPr>
        <p:spPr>
          <a:xfrm>
            <a:off x="2243263" y="2375541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98" name="Ovale 97"/>
          <p:cNvSpPr/>
          <p:nvPr/>
        </p:nvSpPr>
        <p:spPr>
          <a:xfrm>
            <a:off x="4539269" y="3333401"/>
            <a:ext cx="1800201" cy="141564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MODEL</a:t>
            </a:r>
            <a:endParaRPr lang="en-US" dirty="0"/>
          </a:p>
        </p:txBody>
      </p:sp>
      <p:sp>
        <p:nvSpPr>
          <p:cNvPr id="99" name="Rettangolo arrotondato 98"/>
          <p:cNvSpPr/>
          <p:nvPr/>
        </p:nvSpPr>
        <p:spPr>
          <a:xfrm>
            <a:off x="7503246" y="3584024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100" name="Connettore 2 99"/>
          <p:cNvCxnSpPr>
            <a:stCxn id="99" idx="1"/>
            <a:endCxn id="98" idx="6"/>
          </p:cNvCxnSpPr>
          <p:nvPr/>
        </p:nvCxnSpPr>
        <p:spPr>
          <a:xfrm flipH="1">
            <a:off x="6339470" y="4041224"/>
            <a:ext cx="1163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/>
          <p:cNvSpPr txBox="1"/>
          <p:nvPr/>
        </p:nvSpPr>
        <p:spPr>
          <a:xfrm>
            <a:off x="6594679" y="3643629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102" name="Connettore 2 101"/>
          <p:cNvCxnSpPr/>
          <p:nvPr/>
        </p:nvCxnSpPr>
        <p:spPr>
          <a:xfrm flipV="1">
            <a:off x="2171574" y="2170007"/>
            <a:ext cx="1365560" cy="16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tangolo 102"/>
          <p:cNvSpPr/>
          <p:nvPr/>
        </p:nvSpPr>
        <p:spPr>
          <a:xfrm>
            <a:off x="6250563" y="1861296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04" name="Connettore 4 103"/>
          <p:cNvCxnSpPr>
            <a:stCxn id="107" idx="2"/>
          </p:cNvCxnSpPr>
          <p:nvPr/>
        </p:nvCxnSpPr>
        <p:spPr>
          <a:xfrm rot="10800000" flipV="1">
            <a:off x="2171574" y="2625038"/>
            <a:ext cx="3167858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4 104"/>
          <p:cNvCxnSpPr>
            <a:endCxn id="107" idx="0"/>
          </p:cNvCxnSpPr>
          <p:nvPr/>
        </p:nvCxnSpPr>
        <p:spPr>
          <a:xfrm>
            <a:off x="3613160" y="2170007"/>
            <a:ext cx="1834284" cy="421647"/>
          </a:xfrm>
          <a:prstGeom prst="bentConnector2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e 105"/>
          <p:cNvSpPr/>
          <p:nvPr/>
        </p:nvSpPr>
        <p:spPr>
          <a:xfrm>
            <a:off x="3540103" y="2108479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e 106"/>
          <p:cNvSpPr/>
          <p:nvPr/>
        </p:nvSpPr>
        <p:spPr>
          <a:xfrm>
            <a:off x="5339432" y="2591654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ttore 2 107"/>
          <p:cNvCxnSpPr>
            <a:stCxn id="98" idx="0"/>
            <a:endCxn id="89" idx="2"/>
          </p:cNvCxnSpPr>
          <p:nvPr/>
        </p:nvCxnSpPr>
        <p:spPr>
          <a:xfrm flipH="1" flipV="1">
            <a:off x="5415166" y="2694201"/>
            <a:ext cx="24204" cy="639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tangolo 116"/>
          <p:cNvSpPr/>
          <p:nvPr/>
        </p:nvSpPr>
        <p:spPr>
          <a:xfrm>
            <a:off x="370088" y="696564"/>
            <a:ext cx="24544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websocket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6" name="Connettore 2 125"/>
          <p:cNvCxnSpPr/>
          <p:nvPr/>
        </p:nvCxnSpPr>
        <p:spPr>
          <a:xfrm flipH="1">
            <a:off x="4967751" y="1873939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3" name="Rettangolo 42"/>
          <p:cNvSpPr/>
          <p:nvPr/>
        </p:nvSpPr>
        <p:spPr>
          <a:xfrm>
            <a:off x="579533" y="4134562"/>
            <a:ext cx="12657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react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2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4" y="620688"/>
            <a:ext cx="8673892" cy="4644768"/>
          </a:xfrm>
          <a:prstGeom prst="rect">
            <a:avLst/>
          </a:prstGeom>
        </p:spPr>
      </p:pic>
      <p:pic>
        <p:nvPicPr>
          <p:cNvPr id="6" name="Picture 2" descr="ip-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0"/>
            <a:ext cx="8399375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76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92</a:t>
            </a:fld>
            <a:endParaRPr lang="it-IT"/>
          </a:p>
        </p:txBody>
      </p:sp>
      <p:pic>
        <p:nvPicPr>
          <p:cNvPr id="21506" name="Picture 2" descr="BUTLER-project-overview-6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36712"/>
            <a:ext cx="8221569" cy="5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13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2656"/>
            <a:ext cx="780792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2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olo 1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OPC-UA: </a:t>
            </a:r>
            <a:r>
              <a:rPr lang="it-IT" sz="3100" dirty="0" smtClean="0"/>
              <a:t>an information technology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94</a:t>
            </a:fld>
            <a:endParaRPr lang="it-IT"/>
          </a:p>
        </p:txBody>
      </p:sp>
      <p:sp>
        <p:nvSpPr>
          <p:cNvPr id="69" name="Rettangolo arrotondato 68"/>
          <p:cNvSpPr/>
          <p:nvPr/>
        </p:nvSpPr>
        <p:spPr>
          <a:xfrm>
            <a:off x="1043608" y="1340768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device1</a:t>
            </a:r>
            <a:endParaRPr lang="en-GB" dirty="0"/>
          </a:p>
        </p:txBody>
      </p:sp>
      <p:sp>
        <p:nvSpPr>
          <p:cNvPr id="70" name="Rettangolo arrotondato 69"/>
          <p:cNvSpPr/>
          <p:nvPr/>
        </p:nvSpPr>
        <p:spPr>
          <a:xfrm>
            <a:off x="2983465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device2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660232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deviceN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551347" y="2132856"/>
            <a:ext cx="7189005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Plant</a:t>
            </a:r>
            <a:r>
              <a:rPr lang="it-IT" dirty="0" smtClean="0"/>
              <a:t> </a:t>
            </a:r>
            <a:r>
              <a:rPr lang="it-IT" dirty="0" err="1" smtClean="0"/>
              <a:t>floor</a:t>
            </a:r>
            <a:r>
              <a:rPr lang="it-IT" dirty="0" smtClean="0"/>
              <a:t> </a:t>
            </a:r>
            <a:r>
              <a:rPr lang="it-IT" dirty="0" err="1" smtClean="0"/>
              <a:t>communications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51347" y="2591616"/>
            <a:ext cx="479900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Modbus</a:t>
            </a:r>
            <a:r>
              <a:rPr lang="it-IT" dirty="0" smtClean="0"/>
              <a:t> TCP,  </a:t>
            </a:r>
            <a:r>
              <a:rPr lang="it-IT" dirty="0" err="1" smtClean="0"/>
              <a:t>Etherent</a:t>
            </a:r>
            <a:r>
              <a:rPr lang="it-IT" dirty="0" smtClean="0"/>
              <a:t>/IP,  </a:t>
            </a:r>
            <a:r>
              <a:rPr lang="it-IT" dirty="0" err="1" smtClean="0"/>
              <a:t>Profinet</a:t>
            </a:r>
            <a:r>
              <a:rPr lang="it-IT" dirty="0" smtClean="0"/>
              <a:t> IO, </a:t>
            </a:r>
            <a:r>
              <a:rPr lang="it-IT" dirty="0" err="1" smtClean="0"/>
              <a:t>DeviceNet</a:t>
            </a:r>
            <a:endParaRPr lang="en-GB" dirty="0"/>
          </a:p>
        </p:txBody>
      </p:sp>
      <p:sp>
        <p:nvSpPr>
          <p:cNvPr id="73" name="Rettangolo arrotondato 72"/>
          <p:cNvSpPr/>
          <p:nvPr/>
        </p:nvSpPr>
        <p:spPr>
          <a:xfrm>
            <a:off x="5600601" y="2591616"/>
            <a:ext cx="2499791" cy="436694"/>
          </a:xfrm>
          <a:prstGeom prst="roundRect">
            <a:avLst/>
          </a:prstGeom>
          <a:solidFill>
            <a:srgbClr val="CCEC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 smtClean="0"/>
              <a:t>Raw</a:t>
            </a:r>
            <a:r>
              <a:rPr lang="it-IT" sz="1600" dirty="0" smtClean="0"/>
              <a:t> data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395536" y="3212976"/>
            <a:ext cx="4058554" cy="2739789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ttangolo arrotondato 92"/>
          <p:cNvSpPr/>
          <p:nvPr/>
        </p:nvSpPr>
        <p:spPr>
          <a:xfrm>
            <a:off x="5414946" y="3607988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Server</a:t>
            </a:r>
            <a:endParaRPr lang="en-GB" dirty="0"/>
          </a:p>
        </p:txBody>
      </p:sp>
      <p:sp>
        <p:nvSpPr>
          <p:cNvPr id="97" name="Rettangolo arrotondato 96"/>
          <p:cNvSpPr/>
          <p:nvPr/>
        </p:nvSpPr>
        <p:spPr>
          <a:xfrm>
            <a:off x="5414946" y="5679542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Client</a:t>
            </a:r>
          </a:p>
          <a:p>
            <a:pPr algn="ctr"/>
            <a:r>
              <a:rPr lang="it-IT" sz="1400" dirty="0" smtClean="0"/>
              <a:t>(controller)</a:t>
            </a:r>
            <a:endParaRPr lang="en-GB" sz="1400" dirty="0"/>
          </a:p>
        </p:txBody>
      </p:sp>
      <p:sp>
        <p:nvSpPr>
          <p:cNvPr id="15" name="Rettangolo arrotondato 14"/>
          <p:cNvSpPr/>
          <p:nvPr/>
        </p:nvSpPr>
        <p:spPr>
          <a:xfrm>
            <a:off x="550440" y="4395413"/>
            <a:ext cx="3841540" cy="13185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b="1" i="1" dirty="0" smtClean="0">
                <a:solidFill>
                  <a:srgbClr val="002060"/>
                </a:solidFill>
              </a:rPr>
              <a:t>Services</a:t>
            </a:r>
          </a:p>
          <a:p>
            <a:r>
              <a:rPr lang="it-IT" sz="1600" dirty="0" err="1" smtClean="0"/>
              <a:t>Discovery</a:t>
            </a:r>
            <a:r>
              <a:rPr lang="it-IT" sz="1600" dirty="0" smtClean="0"/>
              <a:t> </a:t>
            </a:r>
            <a:r>
              <a:rPr lang="it-IT" sz="1400" dirty="0" smtClean="0"/>
              <a:t>(Local, Multicast), Global), </a:t>
            </a:r>
          </a:p>
          <a:p>
            <a:r>
              <a:rPr lang="it-IT" sz="1600" dirty="0" err="1" smtClean="0"/>
              <a:t>Secure</a:t>
            </a:r>
            <a:r>
              <a:rPr lang="it-IT" sz="1600" dirty="0" smtClean="0"/>
              <a:t> Channel, </a:t>
            </a:r>
            <a:r>
              <a:rPr lang="it-IT" sz="1600" dirty="0" err="1" smtClean="0"/>
              <a:t>Subscritpion</a:t>
            </a:r>
            <a:r>
              <a:rPr lang="it-IT" sz="1600" dirty="0" smtClean="0"/>
              <a:t>, Query,  </a:t>
            </a:r>
            <a:r>
              <a:rPr lang="it-IT" sz="1600" dirty="0" err="1" smtClean="0"/>
              <a:t>Node</a:t>
            </a:r>
            <a:r>
              <a:rPr lang="it-IT" sz="1600" dirty="0" smtClean="0"/>
              <a:t>, Method, …</a:t>
            </a:r>
            <a:endParaRPr lang="en-GB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048627" y="3577483"/>
            <a:ext cx="9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Profiles</a:t>
            </a:r>
            <a:endParaRPr lang="en-GB" b="1" dirty="0"/>
          </a:p>
        </p:txBody>
      </p:sp>
      <p:sp>
        <p:nvSpPr>
          <p:cNvPr id="21" name="Rettangolo arrotondato 20"/>
          <p:cNvSpPr/>
          <p:nvPr/>
        </p:nvSpPr>
        <p:spPr>
          <a:xfrm>
            <a:off x="551347" y="3300965"/>
            <a:ext cx="1959614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Information Model</a:t>
            </a:r>
          </a:p>
          <a:p>
            <a:pPr algn="ctr"/>
            <a:endParaRPr lang="it-IT" sz="1600" b="1" dirty="0" smtClean="0">
              <a:solidFill>
                <a:srgbClr val="002060"/>
              </a:solidFill>
            </a:endParaRPr>
          </a:p>
          <a:p>
            <a:r>
              <a:rPr lang="it-IT" sz="1200" dirty="0" smtClean="0"/>
              <a:t>XML </a:t>
            </a:r>
            <a:r>
              <a:rPr lang="it-IT" sz="1200" dirty="0" err="1" smtClean="0"/>
              <a:t>files</a:t>
            </a:r>
            <a:r>
              <a:rPr lang="it-IT" sz="1200" dirty="0" smtClean="0"/>
              <a:t>, </a:t>
            </a:r>
            <a:r>
              <a:rPr lang="it-IT" sz="1600" b="1" dirty="0" smtClean="0">
                <a:solidFill>
                  <a:srgbClr val="C00000"/>
                </a:solidFill>
              </a:rPr>
              <a:t>Objects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98" name="Rettangolo arrotondato 97"/>
          <p:cNvSpPr/>
          <p:nvPr/>
        </p:nvSpPr>
        <p:spPr>
          <a:xfrm>
            <a:off x="2631485" y="3291441"/>
            <a:ext cx="1760495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Access  Space</a:t>
            </a:r>
          </a:p>
          <a:p>
            <a:endParaRPr lang="it-IT" sz="1050" dirty="0" smtClean="0"/>
          </a:p>
          <a:p>
            <a:r>
              <a:rPr lang="it-IT" sz="1400" b="1" dirty="0" err="1" smtClean="0">
                <a:solidFill>
                  <a:srgbClr val="C00000"/>
                </a:solidFill>
              </a:rPr>
              <a:t>Nodes</a:t>
            </a:r>
            <a:r>
              <a:rPr lang="it-IT" sz="1050" dirty="0" smtClean="0"/>
              <a:t>, State </a:t>
            </a:r>
            <a:r>
              <a:rPr lang="it-IT" sz="1050" dirty="0"/>
              <a:t>of the </a:t>
            </a:r>
            <a:r>
              <a:rPr lang="it-IT" sz="1050" dirty="0" err="1" smtClean="0"/>
              <a:t>process</a:t>
            </a:r>
            <a:r>
              <a:rPr lang="it-IT" sz="1050" dirty="0" smtClean="0"/>
              <a:t>, </a:t>
            </a:r>
            <a:r>
              <a:rPr lang="it-IT" sz="1050" dirty="0" err="1" smtClean="0"/>
              <a:t>environemnt</a:t>
            </a:r>
            <a:r>
              <a:rPr lang="it-IT" sz="1050" dirty="0" smtClean="0"/>
              <a:t> </a:t>
            </a:r>
            <a:r>
              <a:rPr lang="it-IT" sz="1050" dirty="0"/>
              <a:t>,…</a:t>
            </a:r>
            <a:endParaRPr lang="en-GB" sz="1050" dirty="0"/>
          </a:p>
          <a:p>
            <a:pPr algn="ctr"/>
            <a:endParaRPr lang="en-GB" dirty="0"/>
          </a:p>
        </p:txBody>
      </p:sp>
      <p:cxnSp>
        <p:nvCxnSpPr>
          <p:cNvPr id="23" name="Connettore 2 22"/>
          <p:cNvCxnSpPr>
            <a:stCxn id="97" idx="0"/>
            <a:endCxn id="93" idx="2"/>
          </p:cNvCxnSpPr>
          <p:nvPr/>
        </p:nvCxnSpPr>
        <p:spPr>
          <a:xfrm flipV="1">
            <a:off x="6231787" y="4112044"/>
            <a:ext cx="0" cy="1567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/>
          <p:cNvSpPr txBox="1"/>
          <p:nvPr/>
        </p:nvSpPr>
        <p:spPr>
          <a:xfrm>
            <a:off x="6326258" y="4567400"/>
            <a:ext cx="273626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Request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sz="1400" dirty="0" smtClean="0"/>
              <a:t>(SOAP, HTTP, UA_TCP,…)</a:t>
            </a:r>
          </a:p>
          <a:p>
            <a:r>
              <a:rPr lang="it-IT" sz="1200" dirty="0" smtClean="0"/>
              <a:t>(to the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</a:t>
            </a:r>
            <a:r>
              <a:rPr lang="it-IT" sz="1200" dirty="0" err="1" smtClean="0"/>
              <a:t>space</a:t>
            </a:r>
            <a:r>
              <a:rPr lang="it-IT" sz="1200" dirty="0" smtClean="0"/>
              <a:t>,</a:t>
            </a:r>
          </a:p>
          <a:p>
            <a:r>
              <a:rPr lang="it-IT" sz="1200" dirty="0" smtClean="0"/>
              <a:t>To the </a:t>
            </a:r>
            <a:r>
              <a:rPr lang="it-IT" sz="1200" dirty="0" err="1" smtClean="0"/>
              <a:t>system</a:t>
            </a:r>
            <a:r>
              <a:rPr lang="it-IT" sz="1200" dirty="0" smtClean="0"/>
              <a:t>)</a:t>
            </a:r>
            <a:endParaRPr lang="it-IT" sz="1200" dirty="0"/>
          </a:p>
          <a:p>
            <a:r>
              <a:rPr lang="it-IT" sz="1600" dirty="0" smtClean="0"/>
              <a:t>Method </a:t>
            </a:r>
            <a:r>
              <a:rPr lang="it-IT" sz="1600" dirty="0" err="1" smtClean="0"/>
              <a:t>invocation</a:t>
            </a:r>
            <a:endParaRPr lang="en-GB" sz="2400" dirty="0"/>
          </a:p>
        </p:txBody>
      </p:sp>
      <p:sp>
        <p:nvSpPr>
          <p:cNvPr id="100" name="CasellaDiTesto 99"/>
          <p:cNvSpPr txBox="1"/>
          <p:nvPr/>
        </p:nvSpPr>
        <p:spPr>
          <a:xfrm>
            <a:off x="7026124" y="4155040"/>
            <a:ext cx="15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Publish-subscribe</a:t>
            </a:r>
            <a:r>
              <a:rPr lang="it-IT" sz="1400" dirty="0" smtClean="0"/>
              <a:t>  </a:t>
            </a:r>
          </a:p>
          <a:p>
            <a:r>
              <a:rPr lang="it-IT" sz="1400" dirty="0" err="1" smtClean="0"/>
              <a:t>not</a:t>
            </a:r>
            <a:r>
              <a:rPr lang="it-IT" sz="1400" dirty="0" smtClean="0"/>
              <a:t> </a:t>
            </a:r>
            <a:r>
              <a:rPr lang="it-IT" sz="1400" dirty="0" err="1" smtClean="0"/>
              <a:t>very</a:t>
            </a:r>
            <a:r>
              <a:rPr lang="it-IT" sz="1400" dirty="0" smtClean="0"/>
              <a:t> </a:t>
            </a:r>
            <a:r>
              <a:rPr lang="it-IT" sz="1400" dirty="0" err="1" smtClean="0"/>
              <a:t>efficient</a:t>
            </a:r>
            <a:endParaRPr lang="en-GB" sz="1400" dirty="0"/>
          </a:p>
        </p:txBody>
      </p:sp>
      <p:sp>
        <p:nvSpPr>
          <p:cNvPr id="101" name="CasellaDiTesto 100"/>
          <p:cNvSpPr txBox="1"/>
          <p:nvPr/>
        </p:nvSpPr>
        <p:spPr>
          <a:xfrm>
            <a:off x="5158268" y="4230223"/>
            <a:ext cx="115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>
                <a:solidFill>
                  <a:srgbClr val="002060"/>
                </a:solidFill>
              </a:rPr>
              <a:t>Authenticate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102" name="CasellaDiTesto 101"/>
          <p:cNvSpPr txBox="1"/>
          <p:nvPr/>
        </p:nvSpPr>
        <p:spPr>
          <a:xfrm>
            <a:off x="5206313" y="4725740"/>
            <a:ext cx="102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/>
              <a:t>Secure</a:t>
            </a:r>
            <a:r>
              <a:rPr lang="it-IT" sz="1400" dirty="0" smtClean="0"/>
              <a:t> (CA)</a:t>
            </a:r>
          </a:p>
          <a:p>
            <a:r>
              <a:rPr lang="it-IT" sz="1400" dirty="0" err="1" smtClean="0"/>
              <a:t>Authorized</a:t>
            </a:r>
            <a:endParaRPr lang="en-GB" sz="1400" dirty="0"/>
          </a:p>
        </p:txBody>
      </p:sp>
      <p:cxnSp>
        <p:nvCxnSpPr>
          <p:cNvPr id="29" name="Connettore 4 28"/>
          <p:cNvCxnSpPr>
            <a:stCxn id="93" idx="0"/>
            <a:endCxn id="73" idx="2"/>
          </p:cNvCxnSpPr>
          <p:nvPr/>
        </p:nvCxnSpPr>
        <p:spPr>
          <a:xfrm rot="5400000" flipH="1" flipV="1">
            <a:off x="6251303" y="3008794"/>
            <a:ext cx="579678" cy="61871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7931689" y="3187615"/>
            <a:ext cx="126188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Embedded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Standard</a:t>
            </a:r>
            <a:endParaRPr lang="en-GB" sz="1400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400842" y="5839111"/>
            <a:ext cx="498072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 smtClean="0"/>
              <a:t>Systemized</a:t>
            </a:r>
            <a:r>
              <a:rPr lang="it-IT" sz="1600" dirty="0" smtClean="0"/>
              <a:t> way to create Information </a:t>
            </a:r>
            <a:r>
              <a:rPr lang="it-IT" sz="1600" dirty="0" err="1" smtClean="0"/>
              <a:t>Models</a:t>
            </a: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 smtClean="0"/>
              <a:t>Mechanisms</a:t>
            </a:r>
            <a:r>
              <a:rPr lang="it-IT" sz="1600" b="1" dirty="0" smtClean="0"/>
              <a:t> to </a:t>
            </a:r>
            <a:r>
              <a:rPr lang="it-IT" sz="1600" b="1" dirty="0" err="1" smtClean="0"/>
              <a:t>load</a:t>
            </a:r>
            <a:r>
              <a:rPr lang="it-IT" sz="1600" b="1" dirty="0" smtClean="0"/>
              <a:t>, </a:t>
            </a:r>
            <a:r>
              <a:rPr lang="it-IT" sz="1600" b="1" dirty="0" err="1" smtClean="0"/>
              <a:t>transport</a:t>
            </a:r>
            <a:r>
              <a:rPr lang="it-IT" sz="1600" b="1" dirty="0" smtClean="0"/>
              <a:t> and </a:t>
            </a:r>
            <a:r>
              <a:rPr lang="it-IT" sz="1600" b="1" dirty="0" err="1" smtClean="0"/>
              <a:t>reference</a:t>
            </a:r>
            <a:r>
              <a:rPr lang="it-IT" sz="1600" b="1" dirty="0" smtClean="0"/>
              <a:t> </a:t>
            </a:r>
            <a:r>
              <a:rPr lang="it-IT" sz="1600" b="1" dirty="0" err="1" smtClean="0"/>
              <a:t>models</a:t>
            </a:r>
            <a:endParaRPr lang="en-GB" sz="1600" b="1" dirty="0"/>
          </a:p>
        </p:txBody>
      </p:sp>
      <p:cxnSp>
        <p:nvCxnSpPr>
          <p:cNvPr id="35" name="Connettore 2 34"/>
          <p:cNvCxnSpPr>
            <a:stCxn id="93" idx="1"/>
            <a:endCxn id="86" idx="3"/>
          </p:cNvCxnSpPr>
          <p:nvPr/>
        </p:nvCxnSpPr>
        <p:spPr>
          <a:xfrm flipH="1">
            <a:off x="4454090" y="3860016"/>
            <a:ext cx="960856" cy="7228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048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Approach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95</a:t>
            </a:fld>
            <a:endParaRPr lang="it-IT"/>
          </a:p>
        </p:txBody>
      </p:sp>
      <p:sp>
        <p:nvSpPr>
          <p:cNvPr id="5" name="Rechteckiger Pfeil 34"/>
          <p:cNvSpPr/>
          <p:nvPr/>
        </p:nvSpPr>
        <p:spPr>
          <a:xfrm rot="10800000" flipV="1">
            <a:off x="5796136" y="2204864"/>
            <a:ext cx="1944216" cy="648071"/>
          </a:xfrm>
          <a:prstGeom prst="bentArrow">
            <a:avLst>
              <a:gd name="adj1" fmla="val 20305"/>
              <a:gd name="adj2" fmla="val 28821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角丸四角形 6"/>
          <p:cNvSpPr/>
          <p:nvPr/>
        </p:nvSpPr>
        <p:spPr bwMode="auto">
          <a:xfrm>
            <a:off x="636990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B</a:t>
            </a:r>
          </a:p>
        </p:txBody>
      </p:sp>
      <p:sp>
        <p:nvSpPr>
          <p:cNvPr id="7" name="角丸四角形 21"/>
          <p:cNvSpPr/>
          <p:nvPr/>
        </p:nvSpPr>
        <p:spPr bwMode="auto">
          <a:xfrm>
            <a:off x="6489548" y="3902698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8" name="縦巻き 49"/>
          <p:cNvSpPr/>
          <p:nvPr/>
        </p:nvSpPr>
        <p:spPr bwMode="auto">
          <a:xfrm>
            <a:off x="648954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9" name="角丸四角形 21"/>
          <p:cNvSpPr/>
          <p:nvPr/>
        </p:nvSpPr>
        <p:spPr bwMode="auto">
          <a:xfrm>
            <a:off x="6489548" y="4450974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0" name="角丸四角形 21"/>
          <p:cNvSpPr/>
          <p:nvPr/>
        </p:nvSpPr>
        <p:spPr bwMode="auto">
          <a:xfrm>
            <a:off x="6489548" y="4999250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1" name="Rechteckiger Pfeil 34"/>
          <p:cNvSpPr/>
          <p:nvPr/>
        </p:nvSpPr>
        <p:spPr>
          <a:xfrm rot="10800000">
            <a:off x="2771800" y="4869160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iger Pfeil 34"/>
          <p:cNvSpPr/>
          <p:nvPr/>
        </p:nvSpPr>
        <p:spPr>
          <a:xfrm rot="12600000">
            <a:off x="2709378" y="4308514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hteckiger Pfeil 34"/>
          <p:cNvSpPr/>
          <p:nvPr/>
        </p:nvSpPr>
        <p:spPr>
          <a:xfrm rot="9900000" flipH="1">
            <a:off x="4415134" y="4621748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be 4"/>
          <p:cNvSpPr/>
          <p:nvPr/>
        </p:nvSpPr>
        <p:spPr>
          <a:xfrm>
            <a:off x="3347864" y="4202584"/>
            <a:ext cx="2448272" cy="1357039"/>
          </a:xfrm>
          <a:prstGeom prst="cube">
            <a:avLst>
              <a:gd name="adj" fmla="val 9729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Re-usable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Technological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Building Blocks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5" name="Left-Right Arrow 37"/>
          <p:cNvSpPr/>
          <p:nvPr/>
        </p:nvSpPr>
        <p:spPr>
          <a:xfrm>
            <a:off x="2886903" y="3131970"/>
            <a:ext cx="3370192" cy="93610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easy integration across platforms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own Arrow 38"/>
          <p:cNvSpPr/>
          <p:nvPr/>
        </p:nvSpPr>
        <p:spPr>
          <a:xfrm>
            <a:off x="4283968" y="2492896"/>
            <a:ext cx="576064" cy="99462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45"/>
          <p:cNvGrpSpPr/>
          <p:nvPr/>
        </p:nvGrpSpPr>
        <p:grpSpPr>
          <a:xfrm>
            <a:off x="3347864" y="1938446"/>
            <a:ext cx="2448272" cy="939381"/>
            <a:chOff x="3347864" y="2417611"/>
            <a:chExt cx="2448272" cy="939381"/>
          </a:xfrm>
        </p:grpSpPr>
        <p:sp>
          <p:nvSpPr>
            <p:cNvPr id="18" name="角丸四角形 21"/>
            <p:cNvSpPr/>
            <p:nvPr/>
          </p:nvSpPr>
          <p:spPr bwMode="auto">
            <a:xfrm>
              <a:off x="3347864" y="2417611"/>
              <a:ext cx="2448272" cy="939381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12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Semantic</a:t>
              </a:r>
            </a:p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Metadata</a:t>
              </a:r>
              <a:endParaRPr lang="en-US" altLang="ja-JP" sz="2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9" name="Group 47"/>
            <p:cNvGrpSpPr/>
            <p:nvPr/>
          </p:nvGrpSpPr>
          <p:grpSpPr>
            <a:xfrm>
              <a:off x="3463006" y="2574192"/>
              <a:ext cx="605286" cy="625127"/>
              <a:chOff x="3507548" y="993559"/>
              <a:chExt cx="548295" cy="566272"/>
            </a:xfrm>
            <a:solidFill>
              <a:schemeClr val="bg1"/>
            </a:solidFill>
          </p:grpSpPr>
          <p:sp>
            <p:nvSpPr>
              <p:cNvPr id="20" name="Isosceles Triangle 48"/>
              <p:cNvSpPr/>
              <p:nvPr/>
            </p:nvSpPr>
            <p:spPr>
              <a:xfrm rot="1800000">
                <a:off x="3649873" y="1052736"/>
                <a:ext cx="405970" cy="349975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1" name="Oval 49"/>
              <p:cNvSpPr/>
              <p:nvPr/>
            </p:nvSpPr>
            <p:spPr>
              <a:xfrm rot="19800000">
                <a:off x="3859996" y="993559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2" name="Oval 50"/>
              <p:cNvSpPr/>
              <p:nvPr/>
            </p:nvSpPr>
            <p:spPr>
              <a:xfrm rot="19800000">
                <a:off x="3507548" y="119656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3" name="Oval 51"/>
              <p:cNvSpPr/>
              <p:nvPr/>
            </p:nvSpPr>
            <p:spPr>
              <a:xfrm rot="1800000">
                <a:off x="3859996" y="139868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24" name="角丸四角形 6"/>
          <p:cNvSpPr/>
          <p:nvPr/>
        </p:nvSpPr>
        <p:spPr bwMode="auto">
          <a:xfrm>
            <a:off x="17267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</a:t>
            </a:r>
          </a:p>
        </p:txBody>
      </p:sp>
      <p:sp>
        <p:nvSpPr>
          <p:cNvPr id="25" name="角丸四角形 21"/>
          <p:cNvSpPr/>
          <p:nvPr/>
        </p:nvSpPr>
        <p:spPr bwMode="auto">
          <a:xfrm>
            <a:off x="292318" y="3902698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26" name="縦巻き 49"/>
          <p:cNvSpPr/>
          <p:nvPr/>
        </p:nvSpPr>
        <p:spPr bwMode="auto">
          <a:xfrm>
            <a:off x="29231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7" name="角丸四角形 21"/>
          <p:cNvSpPr/>
          <p:nvPr/>
        </p:nvSpPr>
        <p:spPr bwMode="auto">
          <a:xfrm>
            <a:off x="292318" y="4450974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28" name="角丸四角形 21"/>
          <p:cNvSpPr/>
          <p:nvPr/>
        </p:nvSpPr>
        <p:spPr bwMode="auto">
          <a:xfrm>
            <a:off x="292318" y="4999250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9" name="Down Arrow 38"/>
          <p:cNvSpPr/>
          <p:nvPr/>
        </p:nvSpPr>
        <p:spPr>
          <a:xfrm rot="10800000">
            <a:off x="4283968" y="3733799"/>
            <a:ext cx="576064" cy="529242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3"/>
          <p:cNvSpPr txBox="1"/>
          <p:nvPr/>
        </p:nvSpPr>
        <p:spPr>
          <a:xfrm>
            <a:off x="6224303" y="181520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A7B7C"/>
                </a:solidFill>
              </a:rPr>
              <a:t>describe</a:t>
            </a:r>
            <a:r>
              <a:rPr lang="en-US" sz="2400" dirty="0" smtClean="0"/>
              <a:t> Thing</a:t>
            </a:r>
            <a:endParaRPr lang="en-US" sz="2400" b="1" dirty="0">
              <a:solidFill>
                <a:srgbClr val="4A7B7C"/>
              </a:solidFill>
            </a:endParaRPr>
          </a:p>
        </p:txBody>
      </p:sp>
      <p:sp>
        <p:nvSpPr>
          <p:cNvPr id="31" name="Textfeld 27"/>
          <p:cNvSpPr txBox="1"/>
          <p:nvPr/>
        </p:nvSpPr>
        <p:spPr>
          <a:xfrm>
            <a:off x="3673131" y="5631631"/>
            <a:ext cx="179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4A7B7C"/>
                </a:solidFill>
              </a:rPr>
              <a:t>complement</a:t>
            </a:r>
            <a:endParaRPr lang="en-US" sz="2400" b="1">
              <a:solidFill>
                <a:srgbClr val="4A7B7C"/>
              </a:solidFill>
            </a:endParaRPr>
          </a:p>
        </p:txBody>
      </p:sp>
      <p:sp>
        <p:nvSpPr>
          <p:cNvPr id="32" name="Rechteckiger Pfeil 34"/>
          <p:cNvSpPr/>
          <p:nvPr/>
        </p:nvSpPr>
        <p:spPr>
          <a:xfrm rot="5400000" flipV="1">
            <a:off x="2033055" y="1527836"/>
            <a:ext cx="541387" cy="2088230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feld 43"/>
          <p:cNvSpPr txBox="1"/>
          <p:nvPr/>
        </p:nvSpPr>
        <p:spPr>
          <a:xfrm>
            <a:off x="6921" y="1843365"/>
            <a:ext cx="31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 how to interact with Thing</a:t>
            </a:r>
            <a:endParaRPr lang="en-US" dirty="0"/>
          </a:p>
        </p:txBody>
      </p:sp>
      <p:sp>
        <p:nvSpPr>
          <p:cNvPr id="34" name="180-Grad-Pfeil 48"/>
          <p:cNvSpPr/>
          <p:nvPr/>
        </p:nvSpPr>
        <p:spPr>
          <a:xfrm flipV="1">
            <a:off x="1375073" y="5560663"/>
            <a:ext cx="6530677" cy="1036687"/>
          </a:xfrm>
          <a:prstGeom prst="uturnArrow">
            <a:avLst>
              <a:gd name="adj1" fmla="val 17649"/>
              <a:gd name="adj2" fmla="val 20865"/>
              <a:gd name="adj3" fmla="val 24079"/>
              <a:gd name="adj4" fmla="val 43750"/>
              <a:gd name="adj5" fmla="val 544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uppieren 51"/>
          <p:cNvGrpSpPr/>
          <p:nvPr/>
        </p:nvGrpSpPr>
        <p:grpSpPr>
          <a:xfrm>
            <a:off x="6798022" y="5373216"/>
            <a:ext cx="1731600" cy="648072"/>
            <a:chOff x="6798022" y="5373216"/>
            <a:chExt cx="1731600" cy="648072"/>
          </a:xfrm>
        </p:grpSpPr>
        <p:sp>
          <p:nvSpPr>
            <p:cNvPr id="36" name="Flussdiagramm: Lochstreifen 50"/>
            <p:cNvSpPr/>
            <p:nvPr/>
          </p:nvSpPr>
          <p:spPr>
            <a:xfrm>
              <a:off x="6798022" y="5373216"/>
              <a:ext cx="1731600" cy="648072"/>
            </a:xfrm>
            <a:prstGeom prst="flowChartPunchedTap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feld 49"/>
            <p:cNvSpPr txBox="1"/>
            <p:nvPr/>
          </p:nvSpPr>
          <p:spPr>
            <a:xfrm>
              <a:off x="6798023" y="5589240"/>
              <a:ext cx="1731500" cy="43204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“WoT Interface”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/>
      <p:bldP spid="31" grpId="0"/>
      <p:bldP spid="32" grpId="0" animBg="1"/>
      <p:bldP spid="33" grpId="0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Building Blocks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96</a:t>
            </a:fld>
            <a:endParaRPr lang="it-IT"/>
          </a:p>
        </p:txBody>
      </p:sp>
      <p:sp>
        <p:nvSpPr>
          <p:cNvPr id="5" name="Cloud 48"/>
          <p:cNvSpPr/>
          <p:nvPr/>
        </p:nvSpPr>
        <p:spPr>
          <a:xfrm>
            <a:off x="7822065" y="2192903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Lua</a:t>
            </a:r>
            <a:endParaRPr lang="en-US"/>
          </a:p>
        </p:txBody>
      </p:sp>
      <p:sp>
        <p:nvSpPr>
          <p:cNvPr id="6" name="Cloud 48"/>
          <p:cNvSpPr/>
          <p:nvPr/>
        </p:nvSpPr>
        <p:spPr>
          <a:xfrm>
            <a:off x="6876256" y="5877272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OCF</a:t>
            </a:r>
            <a:endParaRPr 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3290591" y="1786974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3410238" y="2291031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 Environment</a:t>
            </a:r>
            <a:endParaRPr lang="en-US" altLang="ja-JP" sz="16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9" name="Group 38"/>
          <p:cNvGrpSpPr/>
          <p:nvPr/>
        </p:nvGrpSpPr>
        <p:grpSpPr>
          <a:xfrm>
            <a:off x="972872" y="4186219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b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</a:b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Description</a:t>
              </a: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6013432" y="2291030"/>
            <a:ext cx="288032" cy="19440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6372200" y="2780928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WoT Scripting API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for browser-like</a:t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runtime environment</a:t>
            </a:r>
            <a:endParaRPr lang="en-US" altLang="ja-JP" sz="2000" b="1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2877194" y="467957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3048339" y="4354316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2361316" y="3299086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6013432" y="4960218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6309920" y="4933617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WoT Binding 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Templates</a:t>
            </a:r>
            <a: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 smtClean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0" y="1857018"/>
            <a:ext cx="3275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 Thing Description (TD)</a:t>
            </a:r>
            <a:b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</a:br>
            <a:r>
              <a:rPr lang="en-US" altLang="ja-JP" sz="2000" smtClean="0">
                <a:latin typeface="Calibri" panose="020F0502020204030204" pitchFamily="34" charset="0"/>
                <a:ea typeface="HG明朝E" panose="02020909000000000000" pitchFamily="17" charset="-128"/>
              </a:rPr>
              <a:t>with simple interaction model</a:t>
            </a:r>
            <a:endParaRPr lang="en-US" altLang="ja-JP" sz="2000" b="1" smtClean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9512" y="3284984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Events</a:t>
            </a:r>
            <a:endParaRPr lang="en-US"/>
          </a:p>
        </p:txBody>
      </p:sp>
      <p:sp>
        <p:nvSpPr>
          <p:cNvPr id="25" name="Cloud 47"/>
          <p:cNvSpPr/>
          <p:nvPr/>
        </p:nvSpPr>
        <p:spPr>
          <a:xfrm>
            <a:off x="407145" y="2697594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 smtClean="0"/>
              <a:t>Properties</a:t>
            </a:r>
            <a:endParaRPr lang="en-US"/>
          </a:p>
        </p:txBody>
      </p:sp>
      <p:sp>
        <p:nvSpPr>
          <p:cNvPr id="26" name="Cloud 48"/>
          <p:cNvSpPr/>
          <p:nvPr/>
        </p:nvSpPr>
        <p:spPr>
          <a:xfrm>
            <a:off x="1181137" y="3143044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Actions</a:t>
            </a:r>
            <a:endParaRPr lang="en-US"/>
          </a:p>
        </p:txBody>
      </p:sp>
      <p:sp>
        <p:nvSpPr>
          <p:cNvPr id="27" name="Pfeil nach unten 26"/>
          <p:cNvSpPr/>
          <p:nvPr/>
        </p:nvSpPr>
        <p:spPr bwMode="auto">
          <a:xfrm>
            <a:off x="3744187" y="3720817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4996036" y="3153826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3403397" y="4377353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3403397" y="4925629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Binding </a:t>
            </a: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Templates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1" name="角丸四角形 21"/>
          <p:cNvSpPr/>
          <p:nvPr/>
        </p:nvSpPr>
        <p:spPr bwMode="auto">
          <a:xfrm>
            <a:off x="3410238" y="3829077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2" name="縦巻き 49"/>
          <p:cNvSpPr/>
          <p:nvPr/>
        </p:nvSpPr>
        <p:spPr bwMode="auto">
          <a:xfrm>
            <a:off x="4069216" y="2732154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2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3410238" y="5473905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Server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>
            <a:off x="4662087" y="5475243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Client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縦巻き 49"/>
          <p:cNvSpPr/>
          <p:nvPr/>
        </p:nvSpPr>
        <p:spPr bwMode="auto">
          <a:xfrm>
            <a:off x="3502073" y="3299143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1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502117" y="6384420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737542" y="6384419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5841166" y="4314295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6309962" y="4377352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smtClean="0">
                <a:solidFill>
                  <a:schemeClr val="tx1"/>
                </a:solidFill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5940152" y="594928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HTTP</a:t>
            </a:r>
            <a:endParaRPr lang="en-US"/>
          </a:p>
        </p:txBody>
      </p:sp>
      <p:sp>
        <p:nvSpPr>
          <p:cNvPr id="41" name="Cloud 48"/>
          <p:cNvSpPr/>
          <p:nvPr/>
        </p:nvSpPr>
        <p:spPr>
          <a:xfrm>
            <a:off x="6300192" y="627255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CoAP</a:t>
            </a:r>
            <a:endParaRPr lang="en-US"/>
          </a:p>
        </p:txBody>
      </p:sp>
      <p:sp>
        <p:nvSpPr>
          <p:cNvPr id="42" name="Cloud 48"/>
          <p:cNvSpPr/>
          <p:nvPr/>
        </p:nvSpPr>
        <p:spPr>
          <a:xfrm>
            <a:off x="7168605" y="6262822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OneM2M</a:t>
            </a:r>
            <a:endParaRPr lang="en-US" dirty="0"/>
          </a:p>
        </p:txBody>
      </p:sp>
      <p:sp>
        <p:nvSpPr>
          <p:cNvPr id="43" name="Cloud 48"/>
          <p:cNvSpPr/>
          <p:nvPr/>
        </p:nvSpPr>
        <p:spPr>
          <a:xfrm>
            <a:off x="6660232" y="1772816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JavaScript</a:t>
            </a:r>
            <a:endParaRPr lang="en-US"/>
          </a:p>
        </p:txBody>
      </p:sp>
      <p:sp>
        <p:nvSpPr>
          <p:cNvPr id="44" name="Cloud 48"/>
          <p:cNvSpPr/>
          <p:nvPr/>
        </p:nvSpPr>
        <p:spPr>
          <a:xfrm>
            <a:off x="7668344" y="5881184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BACnet</a:t>
            </a:r>
            <a:endParaRPr lang="en-US"/>
          </a:p>
        </p:txBody>
      </p:sp>
      <p:sp>
        <p:nvSpPr>
          <p:cNvPr id="45" name="Wolkenförmige Legende 44"/>
          <p:cNvSpPr/>
          <p:nvPr/>
        </p:nvSpPr>
        <p:spPr>
          <a:xfrm>
            <a:off x="395536" y="5445224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Things can be in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client and/or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server role: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Servient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Cloud 48"/>
          <p:cNvSpPr/>
          <p:nvPr/>
        </p:nvSpPr>
        <p:spPr>
          <a:xfrm>
            <a:off x="8200976" y="6262822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Architecture Patterns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97</a:t>
            </a:fld>
            <a:endParaRPr lang="it-IT"/>
          </a:p>
        </p:txBody>
      </p:sp>
      <p:sp>
        <p:nvSpPr>
          <p:cNvPr id="5" name="角丸四角形 6"/>
          <p:cNvSpPr/>
          <p:nvPr/>
        </p:nvSpPr>
        <p:spPr bwMode="auto">
          <a:xfrm>
            <a:off x="4823246" y="5088331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6" name="Group 35"/>
          <p:cNvGrpSpPr/>
          <p:nvPr/>
        </p:nvGrpSpPr>
        <p:grpSpPr>
          <a:xfrm>
            <a:off x="4878269" y="4917194"/>
            <a:ext cx="324321" cy="324321"/>
            <a:chOff x="6235706" y="4922175"/>
            <a:chExt cx="268034" cy="268034"/>
          </a:xfrm>
        </p:grpSpPr>
        <p:sp>
          <p:nvSpPr>
            <p:cNvPr id="7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9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0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1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2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13" name="Left-Right Arrow 70"/>
          <p:cNvSpPr/>
          <p:nvPr/>
        </p:nvSpPr>
        <p:spPr>
          <a:xfrm>
            <a:off x="3346099" y="5319078"/>
            <a:ext cx="1414282" cy="569385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4400"/>
          </a:p>
        </p:txBody>
      </p:sp>
      <p:sp>
        <p:nvSpPr>
          <p:cNvPr id="14" name="Textfeld 162"/>
          <p:cNvSpPr txBox="1"/>
          <p:nvPr/>
        </p:nvSpPr>
        <p:spPr>
          <a:xfrm>
            <a:off x="3339134" y="4509120"/>
            <a:ext cx="142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Direct</a:t>
            </a:r>
            <a:br>
              <a:rPr lang="en-US" sz="1600" b="1" smtClean="0"/>
            </a:br>
            <a:r>
              <a:rPr lang="en-US" sz="1600" b="1" smtClean="0"/>
              <a:t>Thing-to-Thing</a:t>
            </a:r>
          </a:p>
          <a:p>
            <a:pPr algn="ctr"/>
            <a:r>
              <a:rPr lang="en-US" sz="1600" b="1" smtClean="0"/>
              <a:t>Interaction</a:t>
            </a:r>
            <a:endParaRPr lang="en-US" sz="1600" b="1"/>
          </a:p>
        </p:txBody>
      </p:sp>
      <p:sp>
        <p:nvSpPr>
          <p:cNvPr id="15" name="角丸四角形 24"/>
          <p:cNvSpPr/>
          <p:nvPr/>
        </p:nvSpPr>
        <p:spPr bwMode="auto">
          <a:xfrm>
            <a:off x="4878269" y="5720348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4878269" y="5334000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24"/>
          <p:cNvSpPr/>
          <p:nvPr/>
        </p:nvSpPr>
        <p:spPr bwMode="auto">
          <a:xfrm>
            <a:off x="4878269" y="5921967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18" name="Gruppieren 323"/>
          <p:cNvGrpSpPr/>
          <p:nvPr/>
        </p:nvGrpSpPr>
        <p:grpSpPr>
          <a:xfrm>
            <a:off x="6051181" y="5069775"/>
            <a:ext cx="2997068" cy="1392272"/>
            <a:chOff x="6051181" y="5069775"/>
            <a:chExt cx="2997068" cy="1392272"/>
          </a:xfrm>
        </p:grpSpPr>
        <p:sp>
          <p:nvSpPr>
            <p:cNvPr id="19" name="角丸四角形 6"/>
            <p:cNvSpPr/>
            <p:nvPr/>
          </p:nvSpPr>
          <p:spPr bwMode="auto">
            <a:xfrm>
              <a:off x="7858203" y="5069775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pic>
          <p:nvPicPr>
            <p:cNvPr id="20" name="Picture 2" descr="http://www.wink.com/img/product/tcp-led-connected-lighting/variants/762148261636/hero_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238" y="5395305"/>
              <a:ext cx="796666" cy="796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60"/>
            <p:cNvGrpSpPr/>
            <p:nvPr/>
          </p:nvGrpSpPr>
          <p:grpSpPr>
            <a:xfrm>
              <a:off x="8559442" y="5390976"/>
              <a:ext cx="391083" cy="391083"/>
              <a:chOff x="6235706" y="4922175"/>
              <a:chExt cx="268034" cy="268034"/>
            </a:xfrm>
          </p:grpSpPr>
          <p:sp>
            <p:nvSpPr>
              <p:cNvPr id="27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28" name="Group 62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" name="Isosceles Triangle 63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0" name="Oval 64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1" name="Oval 65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2" name="Oval 66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</p:grpSp>
        </p:grpSp>
        <p:sp>
          <p:nvSpPr>
            <p:cNvPr id="22" name="Textfeld 126"/>
            <p:cNvSpPr txBox="1"/>
            <p:nvPr/>
          </p:nvSpPr>
          <p:spPr>
            <a:xfrm>
              <a:off x="6130454" y="5877272"/>
              <a:ext cx="1532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mtClean="0"/>
                <a:t>Complement</a:t>
              </a:r>
              <a:br>
                <a:rPr lang="en-US" sz="1600" b="1" smtClean="0"/>
              </a:br>
              <a:r>
                <a:rPr lang="en-US" sz="1600" b="1" smtClean="0"/>
                <a:t>Existing Devices</a:t>
              </a:r>
            </a:p>
          </p:txBody>
        </p:sp>
        <p:sp>
          <p:nvSpPr>
            <p:cNvPr id="23" name="Textfeld 126"/>
            <p:cNvSpPr txBox="1"/>
            <p:nvPr/>
          </p:nvSpPr>
          <p:spPr>
            <a:xfrm>
              <a:off x="8322421" y="544801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mtClean="0"/>
                <a:t>+</a:t>
              </a:r>
              <a:endParaRPr lang="en-US" sz="1200"/>
            </a:p>
          </p:txBody>
        </p:sp>
        <p:sp>
          <p:nvSpPr>
            <p:cNvPr id="24" name="Textfeld 126"/>
            <p:cNvSpPr txBox="1"/>
            <p:nvPr/>
          </p:nvSpPr>
          <p:spPr>
            <a:xfrm>
              <a:off x="8469706" y="5847802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b="1" smtClean="0"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feld 330"/>
            <p:cNvSpPr txBox="1"/>
            <p:nvPr/>
          </p:nvSpPr>
          <p:spPr>
            <a:xfrm>
              <a:off x="8296019" y="58191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mtClean="0">
                  <a:sym typeface="Symbol"/>
                </a:rPr>
                <a:t></a:t>
              </a:r>
              <a:endParaRPr lang="en-US" sz="1200" b="1"/>
            </a:p>
          </p:txBody>
        </p:sp>
        <p:sp>
          <p:nvSpPr>
            <p:cNvPr id="26" name="Left-Right Arrow 70"/>
            <p:cNvSpPr/>
            <p:nvPr/>
          </p:nvSpPr>
          <p:spPr>
            <a:xfrm>
              <a:off x="6051181" y="5320058"/>
              <a:ext cx="1733408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  <p:sp>
        <p:nvSpPr>
          <p:cNvPr id="33" name="角丸四角形 6"/>
          <p:cNvSpPr/>
          <p:nvPr/>
        </p:nvSpPr>
        <p:spPr bwMode="auto">
          <a:xfrm>
            <a:off x="2093188" y="5087194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34" name="Group 35"/>
          <p:cNvGrpSpPr/>
          <p:nvPr/>
        </p:nvGrpSpPr>
        <p:grpSpPr>
          <a:xfrm>
            <a:off x="2148211" y="4916057"/>
            <a:ext cx="324321" cy="324321"/>
            <a:chOff x="6235706" y="4922175"/>
            <a:chExt cx="268034" cy="268034"/>
          </a:xfrm>
        </p:grpSpPr>
        <p:sp>
          <p:nvSpPr>
            <p:cNvPr id="35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37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8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9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40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41" name="角丸四角形 24"/>
          <p:cNvSpPr/>
          <p:nvPr/>
        </p:nvSpPr>
        <p:spPr bwMode="auto">
          <a:xfrm>
            <a:off x="2148211" y="5719211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2" name="角丸四角形 21"/>
          <p:cNvSpPr/>
          <p:nvPr/>
        </p:nvSpPr>
        <p:spPr bwMode="auto">
          <a:xfrm>
            <a:off x="2148211" y="5517592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3" name="縦巻き 49"/>
          <p:cNvSpPr/>
          <p:nvPr/>
        </p:nvSpPr>
        <p:spPr bwMode="auto">
          <a:xfrm>
            <a:off x="2148211" y="5315973"/>
            <a:ext cx="1080000" cy="180000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 Script</a:t>
            </a:r>
            <a:endParaRPr lang="en-US" altLang="ja-JP" sz="800" kern="0" dirty="0"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4" name="角丸四角形 24"/>
          <p:cNvSpPr/>
          <p:nvPr/>
        </p:nvSpPr>
        <p:spPr bwMode="auto">
          <a:xfrm>
            <a:off x="2148211" y="5920830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5" name="図 1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88" y="6083543"/>
            <a:ext cx="1469410" cy="739953"/>
          </a:xfrm>
          <a:prstGeom prst="rect">
            <a:avLst/>
          </a:prstGeom>
        </p:spPr>
      </p:pic>
      <p:grpSp>
        <p:nvGrpSpPr>
          <p:cNvPr id="46" name="Gruppieren 145"/>
          <p:cNvGrpSpPr/>
          <p:nvPr/>
        </p:nvGrpSpPr>
        <p:grpSpPr>
          <a:xfrm>
            <a:off x="5369713" y="1424798"/>
            <a:ext cx="3096344" cy="4325126"/>
            <a:chOff x="5369713" y="1424798"/>
            <a:chExt cx="3096344" cy="4325126"/>
          </a:xfrm>
        </p:grpSpPr>
        <p:grpSp>
          <p:nvGrpSpPr>
            <p:cNvPr id="47" name="Group 8"/>
            <p:cNvGrpSpPr/>
            <p:nvPr/>
          </p:nvGrpSpPr>
          <p:grpSpPr>
            <a:xfrm>
              <a:off x="5369713" y="1424798"/>
              <a:ext cx="3096344" cy="2860068"/>
              <a:chOff x="5724128" y="404664"/>
              <a:chExt cx="2304256" cy="2232248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Rectangle 6"/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"/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feld 181"/>
            <p:cNvSpPr txBox="1"/>
            <p:nvPr/>
          </p:nvSpPr>
          <p:spPr>
            <a:xfrm>
              <a:off x="6373284" y="1758913"/>
              <a:ext cx="1089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Edge Hubs</a:t>
              </a:r>
              <a:endParaRPr lang="en-US" sz="1600" b="1"/>
            </a:p>
          </p:txBody>
        </p:sp>
        <p:sp>
          <p:nvSpPr>
            <p:cNvPr id="49" name="Left-Right Arrow 71"/>
            <p:cNvSpPr/>
            <p:nvPr/>
          </p:nvSpPr>
          <p:spPr>
            <a:xfrm rot="16200000">
              <a:off x="6117463" y="4664808"/>
              <a:ext cx="1600846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50" name="角丸四角形 6"/>
            <p:cNvSpPr/>
            <p:nvPr/>
          </p:nvSpPr>
          <p:spPr bwMode="auto">
            <a:xfrm>
              <a:off x="6319242" y="249289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51" name="角丸四角形 24"/>
            <p:cNvSpPr/>
            <p:nvPr/>
          </p:nvSpPr>
          <p:spPr bwMode="auto">
            <a:xfrm>
              <a:off x="6378187" y="362745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2" name="Group 42"/>
            <p:cNvGrpSpPr/>
            <p:nvPr/>
          </p:nvGrpSpPr>
          <p:grpSpPr>
            <a:xfrm>
              <a:off x="5962118" y="3212976"/>
              <a:ext cx="324321" cy="324321"/>
              <a:chOff x="6235706" y="4922175"/>
              <a:chExt cx="268034" cy="268034"/>
            </a:xfrm>
          </p:grpSpPr>
          <p:sp>
            <p:nvSpPr>
              <p:cNvPr id="69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70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71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" name="角丸四角形 24"/>
            <p:cNvSpPr/>
            <p:nvPr/>
          </p:nvSpPr>
          <p:spPr bwMode="auto">
            <a:xfrm>
              <a:off x="6378186" y="382907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4" name="角丸四角形 21"/>
            <p:cNvSpPr/>
            <p:nvPr/>
          </p:nvSpPr>
          <p:spPr bwMode="auto">
            <a:xfrm>
              <a:off x="6378187" y="274338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5" name="角丸四角形 21"/>
            <p:cNvSpPr/>
            <p:nvPr/>
          </p:nvSpPr>
          <p:spPr bwMode="auto">
            <a:xfrm>
              <a:off x="6378187" y="342583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6" name="縦巻き 49"/>
            <p:cNvSpPr/>
            <p:nvPr/>
          </p:nvSpPr>
          <p:spPr bwMode="auto">
            <a:xfrm>
              <a:off x="6440579" y="321297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7" name="縦巻き 49"/>
            <p:cNvSpPr/>
            <p:nvPr/>
          </p:nvSpPr>
          <p:spPr bwMode="auto">
            <a:xfrm>
              <a:off x="6440579" y="300146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8" name="縦巻き 49"/>
            <p:cNvSpPr/>
            <p:nvPr/>
          </p:nvSpPr>
          <p:spPr bwMode="auto">
            <a:xfrm>
              <a:off x="6440579" y="278995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9" name="Group 42"/>
            <p:cNvGrpSpPr/>
            <p:nvPr/>
          </p:nvGrpSpPr>
          <p:grpSpPr>
            <a:xfrm>
              <a:off x="5952357" y="2667492"/>
              <a:ext cx="324321" cy="324321"/>
              <a:chOff x="6235706" y="4922175"/>
              <a:chExt cx="268034" cy="268034"/>
            </a:xfrm>
          </p:grpSpPr>
          <p:sp>
            <p:nvSpPr>
              <p:cNvPr id="63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64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65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0" name="Gerade Verbindung mit Pfeil 118"/>
            <p:cNvCxnSpPr>
              <a:stCxn id="56" idx="1"/>
            </p:cNvCxnSpPr>
            <p:nvPr/>
          </p:nvCxnSpPr>
          <p:spPr bwMode="auto">
            <a:xfrm flipH="1">
              <a:off x="6286439" y="330297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mit Pfeil 119"/>
            <p:cNvCxnSpPr>
              <a:stCxn id="58" idx="1"/>
              <a:endCxn id="63" idx="3"/>
            </p:cNvCxnSpPr>
            <p:nvPr/>
          </p:nvCxnSpPr>
          <p:spPr bwMode="auto">
            <a:xfrm flipH="1" flipV="1">
              <a:off x="6276678" y="282965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7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472" y="2074895"/>
              <a:ext cx="1193968" cy="477587"/>
            </a:xfrm>
            <a:prstGeom prst="rect">
              <a:avLst/>
            </a:prstGeom>
          </p:spPr>
        </p:pic>
      </p:grpSp>
      <p:grpSp>
        <p:nvGrpSpPr>
          <p:cNvPr id="77" name="Gruppieren 146"/>
          <p:cNvGrpSpPr/>
          <p:nvPr/>
        </p:nvGrpSpPr>
        <p:grpSpPr>
          <a:xfrm>
            <a:off x="452037" y="1268760"/>
            <a:ext cx="5283841" cy="3744418"/>
            <a:chOff x="452037" y="1268760"/>
            <a:chExt cx="5283841" cy="3744418"/>
          </a:xfrm>
        </p:grpSpPr>
        <p:grpSp>
          <p:nvGrpSpPr>
            <p:cNvPr id="78" name="Group 1"/>
            <p:cNvGrpSpPr/>
            <p:nvPr/>
          </p:nvGrpSpPr>
          <p:grpSpPr>
            <a:xfrm>
              <a:off x="452037" y="1268760"/>
              <a:ext cx="3903939" cy="2664296"/>
              <a:chOff x="683568" y="79792"/>
              <a:chExt cx="2491222" cy="170016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3"/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Left-Right Arrow 71"/>
            <p:cNvSpPr/>
            <p:nvPr/>
          </p:nvSpPr>
          <p:spPr>
            <a:xfrm rot="16200000">
              <a:off x="1964885" y="4075490"/>
              <a:ext cx="1305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0" name="Left-Right Arrow 73"/>
            <p:cNvSpPr/>
            <p:nvPr/>
          </p:nvSpPr>
          <p:spPr>
            <a:xfrm>
              <a:off x="3563888" y="2852936"/>
              <a:ext cx="2171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1" name="Textfeld 181"/>
            <p:cNvSpPr txBox="1"/>
            <p:nvPr/>
          </p:nvSpPr>
          <p:spPr>
            <a:xfrm>
              <a:off x="1708071" y="1506270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Cloud</a:t>
              </a:r>
              <a:endParaRPr lang="en-US" sz="1600" b="1" dirty="0"/>
            </a:p>
          </p:txBody>
        </p:sp>
        <p:sp>
          <p:nvSpPr>
            <p:cNvPr id="82" name="角丸四角形 6"/>
            <p:cNvSpPr/>
            <p:nvPr/>
          </p:nvSpPr>
          <p:spPr bwMode="auto">
            <a:xfrm>
              <a:off x="2027337" y="2007890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83" name="角丸四角形 24"/>
            <p:cNvSpPr/>
            <p:nvPr/>
          </p:nvSpPr>
          <p:spPr bwMode="auto">
            <a:xfrm>
              <a:off x="2086282" y="3142450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4" name="Group 42"/>
            <p:cNvGrpSpPr/>
            <p:nvPr/>
          </p:nvGrpSpPr>
          <p:grpSpPr>
            <a:xfrm>
              <a:off x="1670213" y="2727970"/>
              <a:ext cx="324321" cy="324321"/>
              <a:chOff x="6235706" y="4922175"/>
              <a:chExt cx="268034" cy="268034"/>
            </a:xfrm>
          </p:grpSpPr>
          <p:sp>
            <p:nvSpPr>
              <p:cNvPr id="100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101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102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5" name="角丸四角形 24"/>
            <p:cNvSpPr/>
            <p:nvPr/>
          </p:nvSpPr>
          <p:spPr bwMode="auto">
            <a:xfrm>
              <a:off x="2086281" y="3344069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6" name="角丸四角形 21"/>
            <p:cNvSpPr/>
            <p:nvPr/>
          </p:nvSpPr>
          <p:spPr bwMode="auto">
            <a:xfrm>
              <a:off x="2086282" y="2258375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7" name="角丸四角形 21"/>
            <p:cNvSpPr/>
            <p:nvPr/>
          </p:nvSpPr>
          <p:spPr bwMode="auto">
            <a:xfrm>
              <a:off x="2086282" y="2940831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8" name="縦巻き 49"/>
            <p:cNvSpPr/>
            <p:nvPr/>
          </p:nvSpPr>
          <p:spPr bwMode="auto">
            <a:xfrm>
              <a:off x="2148674" y="272797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9" name="縦巻き 49"/>
            <p:cNvSpPr/>
            <p:nvPr/>
          </p:nvSpPr>
          <p:spPr bwMode="auto">
            <a:xfrm>
              <a:off x="2148674" y="2516457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90" name="縦巻き 49"/>
            <p:cNvSpPr/>
            <p:nvPr/>
          </p:nvSpPr>
          <p:spPr bwMode="auto">
            <a:xfrm>
              <a:off x="2148674" y="230494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91" name="Group 42"/>
            <p:cNvGrpSpPr/>
            <p:nvPr/>
          </p:nvGrpSpPr>
          <p:grpSpPr>
            <a:xfrm>
              <a:off x="1660452" y="2182486"/>
              <a:ext cx="324321" cy="324321"/>
              <a:chOff x="6235706" y="4922175"/>
              <a:chExt cx="268034" cy="268034"/>
            </a:xfrm>
          </p:grpSpPr>
          <p:sp>
            <p:nvSpPr>
              <p:cNvPr id="94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95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96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92" name="Gerade Verbindung mit Pfeil 142"/>
            <p:cNvCxnSpPr>
              <a:stCxn id="88" idx="1"/>
            </p:cNvCxnSpPr>
            <p:nvPr/>
          </p:nvCxnSpPr>
          <p:spPr bwMode="auto">
            <a:xfrm flipH="1">
              <a:off x="1994534" y="2817970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mit Pfeil 143"/>
            <p:cNvCxnSpPr>
              <a:stCxn id="90" idx="1"/>
              <a:endCxn id="94" idx="3"/>
            </p:cNvCxnSpPr>
            <p:nvPr/>
          </p:nvCxnSpPr>
          <p:spPr bwMode="auto">
            <a:xfrm flipH="1" flipV="1">
              <a:off x="1984773" y="2344647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371"/>
          <p:cNvGrpSpPr/>
          <p:nvPr/>
        </p:nvGrpSpPr>
        <p:grpSpPr>
          <a:xfrm>
            <a:off x="43130" y="3884425"/>
            <a:ext cx="2344077" cy="2187385"/>
            <a:chOff x="43130" y="3884425"/>
            <a:chExt cx="2344077" cy="2187385"/>
          </a:xfrm>
        </p:grpSpPr>
        <p:sp>
          <p:nvSpPr>
            <p:cNvPr id="111" name="角丸四角形 6"/>
            <p:cNvSpPr/>
            <p:nvPr/>
          </p:nvSpPr>
          <p:spPr bwMode="auto">
            <a:xfrm>
              <a:off x="107504" y="4581128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112" name="図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90" y="3886926"/>
              <a:ext cx="510204" cy="743617"/>
            </a:xfrm>
            <a:prstGeom prst="rect">
              <a:avLst/>
            </a:prstGeom>
          </p:spPr>
        </p:pic>
        <p:sp>
          <p:nvSpPr>
            <p:cNvPr id="113" name="Textfeld 163"/>
            <p:cNvSpPr txBox="1"/>
            <p:nvPr/>
          </p:nvSpPr>
          <p:spPr>
            <a:xfrm>
              <a:off x="43130" y="5733256"/>
              <a:ext cx="1559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/>
                <a:t>Web Integration</a:t>
              </a:r>
              <a:endParaRPr lang="en-US" sz="1600" b="1"/>
            </a:p>
          </p:txBody>
        </p:sp>
        <p:sp>
          <p:nvSpPr>
            <p:cNvPr id="114" name="角丸四角形 24"/>
            <p:cNvSpPr/>
            <p:nvPr/>
          </p:nvSpPr>
          <p:spPr bwMode="auto">
            <a:xfrm>
              <a:off x="162527" y="5222399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5" name="角丸四角形 21"/>
            <p:cNvSpPr/>
            <p:nvPr/>
          </p:nvSpPr>
          <p:spPr bwMode="auto">
            <a:xfrm>
              <a:off x="162527" y="5020780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6" name="縦巻き 49"/>
            <p:cNvSpPr/>
            <p:nvPr/>
          </p:nvSpPr>
          <p:spPr bwMode="auto">
            <a:xfrm>
              <a:off x="162527" y="4819161"/>
              <a:ext cx="1080000" cy="180000"/>
            </a:xfrm>
            <a:prstGeom prst="verticalScroll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dirty="0" smtClean="0"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lang="en-US" altLang="ja-JP" sz="8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7" name="角丸四角形 24"/>
            <p:cNvSpPr/>
            <p:nvPr/>
          </p:nvSpPr>
          <p:spPr bwMode="auto">
            <a:xfrm>
              <a:off x="162527" y="5424018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8" name="Left-Right Arrow 70"/>
            <p:cNvSpPr/>
            <p:nvPr/>
          </p:nvSpPr>
          <p:spPr>
            <a:xfrm rot="2700000">
              <a:off x="1259120" y="5171176"/>
              <a:ext cx="886407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119" name="Left-Right Arrow 70"/>
            <p:cNvSpPr/>
            <p:nvPr/>
          </p:nvSpPr>
          <p:spPr>
            <a:xfrm rot="18900000">
              <a:off x="1180244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24610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0648"/>
            <a:ext cx="3773112" cy="369387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3645024"/>
            <a:ext cx="8643414" cy="25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74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99</a:t>
            </a:fld>
            <a:endParaRPr lang="it-IT"/>
          </a:p>
        </p:txBody>
      </p:sp>
      <p:pic>
        <p:nvPicPr>
          <p:cNvPr id="16386" name="Picture 2" descr="Risultati immagini per hardware-software lay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790485" cy="44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539552" y="404664"/>
            <a:ext cx="813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https://amagsmb.wordpress.com/2014/06/23/cloud-computing-part-3-architecture/</a:t>
            </a:r>
          </a:p>
        </p:txBody>
      </p:sp>
    </p:spTree>
    <p:extLst>
      <p:ext uri="{BB962C8B-B14F-4D97-AF65-F5344CB8AC3E}">
        <p14:creationId xmlns:p14="http://schemas.microsoft.com/office/powerpoint/2010/main" val="9757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141978</TotalTime>
  <Words>5957</Words>
  <Application>Microsoft Office PowerPoint</Application>
  <PresentationFormat>Presentazione su schermo (4:3)</PresentationFormat>
  <Paragraphs>1651</Paragraphs>
  <Slides>113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113</vt:i4>
      </vt:variant>
    </vt:vector>
  </HeadingPairs>
  <TitlesOfParts>
    <vt:vector size="114" baseType="lpstr">
      <vt:lpstr>Tema di Office</vt:lpstr>
      <vt:lpstr>From oop to distributed systems</vt:lpstr>
      <vt:lpstr>IOT essential</vt:lpstr>
      <vt:lpstr>The Internet of (Every)Thing (IoT, IoE)</vt:lpstr>
      <vt:lpstr>System architecture</vt:lpstr>
      <vt:lpstr>A first reference architecture</vt:lpstr>
      <vt:lpstr>Industrial consortia</vt:lpstr>
      <vt:lpstr>Presentazione standard di PowerPoint</vt:lpstr>
      <vt:lpstr>Presentazione standard di PowerPoint</vt:lpstr>
      <vt:lpstr>Presentazione standard di PowerPoint</vt:lpstr>
      <vt:lpstr>The digital disruption </vt:lpstr>
      <vt:lpstr>Software production</vt:lpstr>
      <vt:lpstr>The impact of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Button-Led system</vt:lpstr>
      <vt:lpstr>Scenario di partenza</vt:lpstr>
      <vt:lpstr>Analysis -&gt; Project -&gt; Implementation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KEY POINTS at the end of phase1</vt:lpstr>
      <vt:lpstr>A new paradigm</vt:lpstr>
      <vt:lpstr>Behaviour</vt:lpstr>
      <vt:lpstr>Presentazione standard di PowerPoint</vt:lpstr>
      <vt:lpstr>Presentazione standard di PowerPoint</vt:lpstr>
      <vt:lpstr>IL SISTEMA BLS (IOT minimal)</vt:lpstr>
      <vt:lpstr>Il pattern MVC</vt:lpstr>
      <vt:lpstr>Presentazione standard di PowerPoint</vt:lpstr>
      <vt:lpstr>SISTEMI: una visione ‘olistica’</vt:lpstr>
      <vt:lpstr>Hexagonal Architecture (Port-Adapter)</vt:lpstr>
      <vt:lpstr>Presentazione standard di PowerPoint</vt:lpstr>
      <vt:lpstr>Presentazione standard di PowerPoint</vt:lpstr>
      <vt:lpstr>Presentazione standard di PowerPoint</vt:lpstr>
      <vt:lpstr>Accessi REST al modello</vt:lpstr>
      <vt:lpstr>Presentazione standard di PowerPoint</vt:lpstr>
      <vt:lpstr>Coap Californium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Il WEB</vt:lpstr>
      <vt:lpstr>Presentazione standard di PowerPoint</vt:lpstr>
      <vt:lpstr>Presentazione standard di PowerPoint</vt:lpstr>
      <vt:lpstr>Presentazione standard di PowerPoint</vt:lpstr>
      <vt:lpstr>Models as (domain) resources  </vt:lpstr>
      <vt:lpstr>Presentazione standard di PowerPoint</vt:lpstr>
      <vt:lpstr>The business logic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Web of Things</vt:lpstr>
      <vt:lpstr>Presentazione standard di PowerPoint</vt:lpstr>
      <vt:lpstr>Presentazione standard di PowerPoint</vt:lpstr>
      <vt:lpstr>Terminology</vt:lpstr>
      <vt:lpstr>Presentazione standard di PowerPoint</vt:lpstr>
      <vt:lpstr>WOT design</vt:lpstr>
      <vt:lpstr>Presentazione standard di PowerPoint</vt:lpstr>
      <vt:lpstr>GOALS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OPC-UA: an information technology</vt:lpstr>
      <vt:lpstr>W3C WoT Approach</vt:lpstr>
      <vt:lpstr>W3C WoT Building Blocks</vt:lpstr>
      <vt:lpstr>W3C WoT Architecture Patterns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anatali</dc:creator>
  <cp:lastModifiedBy>anatali</cp:lastModifiedBy>
  <cp:revision>1128</cp:revision>
  <cp:lastPrinted>2018-10-24T09:09:17Z</cp:lastPrinted>
  <dcterms:created xsi:type="dcterms:W3CDTF">2017-09-21T05:51:45Z</dcterms:created>
  <dcterms:modified xsi:type="dcterms:W3CDTF">2018-10-25T07:39:17Z</dcterms:modified>
</cp:coreProperties>
</file>